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8" r:id="rId11"/>
    <p:sldId id="277" r:id="rId12"/>
    <p:sldId id="287" r:id="rId13"/>
    <p:sldId id="286" r:id="rId14"/>
    <p:sldId id="288" r:id="rId15"/>
    <p:sldId id="260" r:id="rId16"/>
    <p:sldId id="279" r:id="rId17"/>
    <p:sldId id="294" r:id="rId18"/>
    <p:sldId id="295" r:id="rId19"/>
    <p:sldId id="296" r:id="rId20"/>
    <p:sldId id="297" r:id="rId21"/>
    <p:sldId id="285" r:id="rId22"/>
    <p:sldId id="326" r:id="rId23"/>
    <p:sldId id="327" r:id="rId24"/>
    <p:sldId id="291" r:id="rId25"/>
    <p:sldId id="290" r:id="rId26"/>
    <p:sldId id="293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6" r:id="rId35"/>
    <p:sldId id="305" r:id="rId36"/>
    <p:sldId id="307" r:id="rId37"/>
    <p:sldId id="308" r:id="rId38"/>
    <p:sldId id="309" r:id="rId39"/>
    <p:sldId id="311" r:id="rId40"/>
    <p:sldId id="310" r:id="rId41"/>
    <p:sldId id="312" r:id="rId42"/>
    <p:sldId id="313" r:id="rId43"/>
    <p:sldId id="315" r:id="rId44"/>
    <p:sldId id="316" r:id="rId45"/>
    <p:sldId id="314" r:id="rId46"/>
    <p:sldId id="317" r:id="rId47"/>
    <p:sldId id="318" r:id="rId48"/>
    <p:sldId id="320" r:id="rId49"/>
    <p:sldId id="319" r:id="rId50"/>
    <p:sldId id="321" r:id="rId51"/>
    <p:sldId id="324" r:id="rId52"/>
    <p:sldId id="328" r:id="rId53"/>
    <p:sldId id="325" r:id="rId54"/>
    <p:sldId id="292" r:id="rId55"/>
  </p:sldIdLst>
  <p:sldSz cx="9144000" cy="6858000" type="screen4x3"/>
  <p:notesSz cx="6858000" cy="9144000"/>
  <p:embeddedFontLst>
    <p:embeddedFont>
      <p:font typeface="Arial Black" panose="020B0A04020102020204" pitchFamily="34" charset="0"/>
      <p:bold r:id="rId57"/>
    </p:embeddedFont>
    <p:embeddedFont>
      <p:font typeface="Arial Narrow" panose="020B0606020202030204" pitchFamily="34" charset="0"/>
      <p:regular r:id="rId58"/>
      <p:bold r:id="rId59"/>
      <p:italic r:id="rId60"/>
      <p:boldItalic r:id="rId61"/>
    </p:embeddedFont>
    <p:embeddedFont>
      <p:font typeface="Century Gothic" panose="020B0502020202020204" pitchFamily="34" charset="0"/>
      <p:regular r:id="rId62"/>
      <p:bold r:id="rId63"/>
      <p:italic r:id="rId64"/>
      <p:boldItalic r:id="rId65"/>
    </p:embeddedFont>
    <p:embeddedFont>
      <p:font typeface="Verdana" panose="020B0604030504040204" pitchFamily="3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9" roundtripDataSignature="AMtx7mh019ysyy8ngHVmXeADEBCdWKWQ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135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89" Type="http://customschemas.google.com/relationships/presentationmetadata" Target="metadata"/><Relationship Id="rId7" Type="http://schemas.openxmlformats.org/officeDocument/2006/relationships/slide" Target="slides/slide6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90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22.12.2018</a:t>
            </a:r>
            <a:endParaRPr sz="12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" name="Google Shape;1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0" name="Google Shape;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" name="Google Shape;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Google Shape;22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CF-geo présentation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0843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1227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12</a:t>
            </a:fld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7388"/>
            <a:ext cx="4568825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Google Shape;8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CF-geo présentation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0919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0892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95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15</a:t>
            </a:fld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7388"/>
            <a:ext cx="4568825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Google Shape;8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CF-geo présentation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73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0632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7164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5435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22.12.2018</a:t>
            </a:r>
            <a:endParaRPr sz="12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5" name="Google Shape;3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z="1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6" name="Google Shape;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" name="Google Shape;38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CF-geo présentation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333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7159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092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88278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24</a:t>
            </a:fld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7388"/>
            <a:ext cx="4568825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Google Shape;8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CF-geo présentation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898619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4201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22758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94973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44695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2444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5352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18253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2217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83880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5440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34</a:t>
            </a:fld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7388"/>
            <a:ext cx="4568825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Google Shape;8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CF-geo présentation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953345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38697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1138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35456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03967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39</a:t>
            </a:fld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7388"/>
            <a:ext cx="4568825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Google Shape;8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CF-geo présentation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0312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97930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8018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01804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98645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43</a:t>
            </a:fld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7388"/>
            <a:ext cx="4568825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Google Shape;8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CF-geo présentation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279168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44</a:t>
            </a:fld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7388"/>
            <a:ext cx="4568825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Google Shape;8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CF-geo présentation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82928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84437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94124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931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1658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145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49487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01017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51</a:t>
            </a:fld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7388"/>
            <a:ext cx="4568825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Google Shape;8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CF-geo présentation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65361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71365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53</a:t>
            </a:fld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7388"/>
            <a:ext cx="4568825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Google Shape;8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CF-geo présentation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37906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0534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6458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107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0470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475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F-geo / Titre et contenu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F.geo / vide">
  <p:cSld name="CF.geo / v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1" name="Google Shape;11;p7"/>
          <p:cNvSpPr/>
          <p:nvPr/>
        </p:nvSpPr>
        <p:spPr>
          <a:xfrm>
            <a:off x="6660232" y="6572200"/>
            <a:ext cx="248376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200" b="0" i="0" u="none" strike="noStrike" cap="none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www.geo-education.ch</a:t>
            </a:r>
            <a:endParaRPr sz="1200" b="0" i="0" u="none" strike="noStrike" cap="none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" name="Google Shape;1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90" y="6180659"/>
            <a:ext cx="636291" cy="63271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eb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2.jp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hyperlink" Target="http://../normes/coursLTOP97PREAN.pdf" TargetMode="External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jpg"/><Relationship Id="rId10" Type="http://schemas.openxmlformats.org/officeDocument/2006/relationships/image" Target="../media/image11.png"/><Relationship Id="rId19" Type="http://schemas.openxmlformats.org/officeDocument/2006/relationships/image" Target="../media/image20.gif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.org/download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hyperlink" Target="http://pydev.sourceforge.ne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7624" y="1578826"/>
            <a:ext cx="7967487" cy="437939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 rot="-5400000">
            <a:off x="-2828653" y="2828652"/>
            <a:ext cx="6854285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1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>
                <a:latin typeface="Century Gothic"/>
                <a:ea typeface="Century Gothic"/>
                <a:cs typeface="Century Gothic"/>
                <a:sym typeface="Century Gothic"/>
              </a:rPr>
              <a:t>Centre de formation géomatique suisse – organisation romande</a:t>
            </a:r>
            <a:endParaRPr/>
          </a:p>
        </p:txBody>
      </p:sp>
      <p:sp>
        <p:nvSpPr>
          <p:cNvPr id="27" name="Google Shape;27;p1"/>
          <p:cNvSpPr txBox="1">
            <a:spLocks noGrp="1"/>
          </p:cNvSpPr>
          <p:nvPr>
            <p:ph type="ftr" idx="11"/>
          </p:nvPr>
        </p:nvSpPr>
        <p:spPr>
          <a:xfrm>
            <a:off x="2915816" y="6156055"/>
            <a:ext cx="4032250" cy="74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3600" b="1" i="0" u="none" strike="noStrike" cap="none">
                <a:solidFill>
                  <a:srgbClr val="00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CF-geo</a:t>
            </a:r>
            <a:endParaRPr sz="3600" b="1" i="0" u="none" strike="noStrike" cap="none">
              <a:solidFill>
                <a:srgbClr val="00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" name="Google Shape;2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97" y="5661248"/>
            <a:ext cx="1188128" cy="1181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027" y="3342180"/>
            <a:ext cx="1022923" cy="102292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"/>
          <p:cNvSpPr txBox="1"/>
          <p:nvPr/>
        </p:nvSpPr>
        <p:spPr>
          <a:xfrm>
            <a:off x="5423844" y="6072186"/>
            <a:ext cx="3625065" cy="300037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400" b="1" i="0" u="none" strike="noStrike" cap="none" dirty="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Régis Longchamp</a:t>
            </a:r>
            <a:endParaRPr sz="1400" b="1" i="0" u="none" strike="noStrike" cap="none" dirty="0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Introduction </a:t>
            </a:r>
            <a:endParaRPr lang="fr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06264-63E6-4418-B17A-0A607EDCA588}"/>
              </a:ext>
            </a:extLst>
          </p:cNvPr>
          <p:cNvSpPr txBox="1"/>
          <p:nvPr/>
        </p:nvSpPr>
        <p:spPr>
          <a:xfrm>
            <a:off x="694056" y="1801327"/>
            <a:ext cx="78581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buFont typeface="Arial" panose="020B0604020202020204" pitchFamily="34" charset="0"/>
              <a:buNone/>
            </a:pPr>
            <a:r>
              <a:rPr lang="fr-FR" altLang="fr-FR" sz="1800" dirty="0"/>
              <a:t>La console est une fenêtre où l’on peut exécuter des commandes les unes après les autres. Les valeurs des variables vont être conservées jusqu’à la fermeture de celle-ci. 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54E79D6-EB2B-4839-9B1A-E5F362AA8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073" y="3007043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3863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Introduction </a:t>
            </a:r>
            <a:endParaRPr lang="fr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552A5-E467-435C-A85C-19391A2190AD}"/>
              </a:ext>
            </a:extLst>
          </p:cNvPr>
          <p:cNvSpPr txBox="1"/>
          <p:nvPr/>
        </p:nvSpPr>
        <p:spPr>
          <a:xfrm>
            <a:off x="561974" y="1339602"/>
            <a:ext cx="79470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Un script est une zone de texte dans lequel on peut écrire les commandes que l’on veut que Python exécute.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Ces commandes vont s’exécuter les unes après les autres du haut vers le bas.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Lors de l’exécution, les informations vont apparaître dans la console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A30BD75-E82E-4AFF-AE72-8CF556243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4" y="3210560"/>
            <a:ext cx="3719513" cy="242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AEBD18D1-08F8-411E-9443-911A494EC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324" y="3570923"/>
            <a:ext cx="447675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5372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title" idx="4294967295"/>
          </p:nvPr>
        </p:nvSpPr>
        <p:spPr>
          <a:xfrm>
            <a:off x="1196975" y="0"/>
            <a:ext cx="7947025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0070C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4"/>
                </a:solidFill>
              </a:rPr>
              <a:t>EXERCICE</a:t>
            </a:r>
            <a:endParaRPr dirty="0">
              <a:solidFill>
                <a:schemeClr val="accent4"/>
              </a:solidFill>
            </a:endParaRPr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04" y="116632"/>
            <a:ext cx="725050" cy="7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4207FF-839A-4AE2-A342-BC86793CC55C}"/>
              </a:ext>
            </a:extLst>
          </p:cNvPr>
          <p:cNvSpPr txBox="1"/>
          <p:nvPr/>
        </p:nvSpPr>
        <p:spPr>
          <a:xfrm>
            <a:off x="468743" y="1689084"/>
            <a:ext cx="637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Installation de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3657D-E0DE-479B-BA84-B0846C8C9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2233116"/>
            <a:ext cx="720000" cy="7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EFF684-C225-481A-AAEC-846FAC23F3A4}"/>
              </a:ext>
            </a:extLst>
          </p:cNvPr>
          <p:cNvSpPr txBox="1"/>
          <p:nvPr/>
        </p:nvSpPr>
        <p:spPr>
          <a:xfrm>
            <a:off x="1591734" y="4422070"/>
            <a:ext cx="637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15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C1985-47CC-45C2-8DF3-A0E5DE7D5C56}"/>
              </a:ext>
            </a:extLst>
          </p:cNvPr>
          <p:cNvSpPr txBox="1"/>
          <p:nvPr/>
        </p:nvSpPr>
        <p:spPr>
          <a:xfrm>
            <a:off x="1540934" y="3429000"/>
            <a:ext cx="637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Selon github + video si necessaire - https://github.com/regislon/cfgeo_s2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7F167-12B7-4650-A9B7-DB41731C1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45" y="3199470"/>
            <a:ext cx="730255" cy="6563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91C96D-E29D-4BD5-A105-3C2C5E4EA3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932" y="4247549"/>
            <a:ext cx="660499" cy="6737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FC9565-0ACC-47DF-8971-28A327A074A8}"/>
              </a:ext>
            </a:extLst>
          </p:cNvPr>
          <p:cNvSpPr txBox="1"/>
          <p:nvPr/>
        </p:nvSpPr>
        <p:spPr>
          <a:xfrm>
            <a:off x="1540934" y="2435930"/>
            <a:ext cx="637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Objectif : installer python sur </a:t>
            </a:r>
            <a:r>
              <a:rPr lang="en-GB" dirty="0" err="1"/>
              <a:t>votre</a:t>
            </a:r>
            <a:r>
              <a:rPr lang="en-GB" dirty="0"/>
              <a:t> machine </a:t>
            </a:r>
            <a:r>
              <a:rPr lang="en-GB" dirty="0" err="1"/>
              <a:t>virtuelle</a:t>
            </a:r>
            <a:r>
              <a:rPr lang="en-GB" dirty="0"/>
              <a:t> </a:t>
            </a:r>
            <a:r>
              <a:rPr lang="en-GB" dirty="0" err="1"/>
              <a:t>ou</a:t>
            </a:r>
            <a:r>
              <a:rPr lang="en-GB" dirty="0"/>
              <a:t> bien sur </a:t>
            </a:r>
            <a:r>
              <a:rPr lang="en-GB" dirty="0" err="1"/>
              <a:t>votre</a:t>
            </a:r>
            <a:r>
              <a:rPr lang="en-GB" dirty="0"/>
              <a:t> 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9ED93D-EBC8-47D9-A98D-D42ED0090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3631" y="3982662"/>
            <a:ext cx="5315940" cy="262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43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 err="1"/>
              <a:t>jupyter</a:t>
            </a:r>
            <a:r>
              <a:rPr lang="fr-CH" dirty="0"/>
              <a:t> notebook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189390-85C1-4A58-93E7-7BB2A102F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01" y="1546860"/>
            <a:ext cx="2775280" cy="32170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D8F16D-EE93-4952-AB8E-D6B614BE2289}"/>
              </a:ext>
            </a:extLst>
          </p:cNvPr>
          <p:cNvSpPr txBox="1"/>
          <p:nvPr/>
        </p:nvSpPr>
        <p:spPr>
          <a:xfrm>
            <a:off x="3868749" y="1870772"/>
            <a:ext cx="470535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dirty="0" err="1"/>
              <a:t>Jupyter</a:t>
            </a:r>
            <a:r>
              <a:rPr lang="fr-CH" dirty="0"/>
              <a:t> est une application web utilisée pour programmer dans plus de 40 langages de programmation, dont Python, Julia, Ruby, R, ou encore Scala2. </a:t>
            </a:r>
          </a:p>
          <a:p>
            <a:endParaRPr lang="fr-CH" dirty="0"/>
          </a:p>
          <a:p>
            <a:r>
              <a:rPr lang="fr-CH" dirty="0"/>
              <a:t>C'est un projet communautaire dont l'objectif est de développer des logiciels libres, des formats ouverts et des services pour l'informatique interactive. </a:t>
            </a:r>
          </a:p>
          <a:p>
            <a:endParaRPr lang="fr-CH" dirty="0"/>
          </a:p>
          <a:p>
            <a:r>
              <a:rPr lang="fr-CH" dirty="0" err="1"/>
              <a:t>Jupyter</a:t>
            </a:r>
            <a:r>
              <a:rPr lang="fr-CH" dirty="0"/>
              <a:t> est une évolution du projet </a:t>
            </a:r>
            <a:r>
              <a:rPr lang="fr-CH" dirty="0" err="1"/>
              <a:t>IPython</a:t>
            </a:r>
            <a:r>
              <a:rPr lang="fr-CH" dirty="0"/>
              <a:t>. </a:t>
            </a:r>
          </a:p>
          <a:p>
            <a:endParaRPr lang="fr-CH" dirty="0"/>
          </a:p>
          <a:p>
            <a:r>
              <a:rPr lang="fr-CH" dirty="0" err="1"/>
              <a:t>Jupyter</a:t>
            </a:r>
            <a:r>
              <a:rPr lang="fr-CH" dirty="0"/>
              <a:t> permet de réaliser des calepins ou notebooks, c'est-à-dire des programmes contenant à la fois du texte en </a:t>
            </a:r>
            <a:r>
              <a:rPr lang="fr-CH" dirty="0" err="1"/>
              <a:t>markdown</a:t>
            </a:r>
            <a:r>
              <a:rPr lang="fr-CH" dirty="0"/>
              <a:t> et du code.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CF5EC9-043A-48C8-A84F-7FDFF19C5171}"/>
              </a:ext>
            </a:extLst>
          </p:cNvPr>
          <p:cNvSpPr txBox="1"/>
          <p:nvPr/>
        </p:nvSpPr>
        <p:spPr>
          <a:xfrm>
            <a:off x="992506" y="6353592"/>
            <a:ext cx="4705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dirty="0"/>
              <a:t>https://fr.wikipedia.org/wiki/Jupyter</a:t>
            </a:r>
          </a:p>
        </p:txBody>
      </p:sp>
    </p:spTree>
    <p:extLst>
      <p:ext uri="{BB962C8B-B14F-4D97-AF65-F5344CB8AC3E}">
        <p14:creationId xmlns:p14="http://schemas.microsoft.com/office/powerpoint/2010/main" val="399164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 err="1"/>
              <a:t>jupyter</a:t>
            </a:r>
            <a:r>
              <a:rPr lang="fr-CH" dirty="0"/>
              <a:t> notebook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449B1-EA51-4F63-9687-454514ECA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26" y="1561035"/>
            <a:ext cx="7947023" cy="4306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0019F0-CBF3-4E91-8B3F-10A17F48E3A3}"/>
              </a:ext>
            </a:extLst>
          </p:cNvPr>
          <p:cNvSpPr txBox="1"/>
          <p:nvPr/>
        </p:nvSpPr>
        <p:spPr>
          <a:xfrm>
            <a:off x="1608667" y="6282382"/>
            <a:ext cx="47074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dirty="0"/>
              <a:t>https://www.youtube.com/watch?v=VrZULUUao2I</a:t>
            </a:r>
          </a:p>
        </p:txBody>
      </p:sp>
    </p:spTree>
    <p:extLst>
      <p:ext uri="{BB962C8B-B14F-4D97-AF65-F5344CB8AC3E}">
        <p14:creationId xmlns:p14="http://schemas.microsoft.com/office/powerpoint/2010/main" val="3971132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title" idx="4294967295"/>
          </p:nvPr>
        </p:nvSpPr>
        <p:spPr>
          <a:xfrm>
            <a:off x="1196975" y="0"/>
            <a:ext cx="7947025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0070C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4"/>
                </a:solidFill>
              </a:rPr>
              <a:t>EXERCICE</a:t>
            </a:r>
            <a:endParaRPr dirty="0">
              <a:solidFill>
                <a:schemeClr val="accent4"/>
              </a:solidFill>
            </a:endParaRPr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04" y="116632"/>
            <a:ext cx="725050" cy="7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4207FF-839A-4AE2-A342-BC86793CC55C}"/>
              </a:ext>
            </a:extLst>
          </p:cNvPr>
          <p:cNvSpPr txBox="1"/>
          <p:nvPr/>
        </p:nvSpPr>
        <p:spPr>
          <a:xfrm>
            <a:off x="468743" y="1689084"/>
            <a:ext cx="637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Installation de </a:t>
            </a:r>
            <a:r>
              <a:rPr lang="en-GB" sz="1800" b="1" dirty="0" err="1"/>
              <a:t>jupyter</a:t>
            </a:r>
            <a:r>
              <a:rPr lang="en-GB" sz="1800" b="1" dirty="0"/>
              <a:t> Notebook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3657D-E0DE-479B-BA84-B0846C8C9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2233116"/>
            <a:ext cx="720000" cy="7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EFF684-C225-481A-AAEC-846FAC23F3A4}"/>
              </a:ext>
            </a:extLst>
          </p:cNvPr>
          <p:cNvSpPr txBox="1"/>
          <p:nvPr/>
        </p:nvSpPr>
        <p:spPr>
          <a:xfrm>
            <a:off x="1591734" y="4422070"/>
            <a:ext cx="637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15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C1985-47CC-45C2-8DF3-A0E5DE7D5C56}"/>
              </a:ext>
            </a:extLst>
          </p:cNvPr>
          <p:cNvSpPr txBox="1"/>
          <p:nvPr/>
        </p:nvSpPr>
        <p:spPr>
          <a:xfrm>
            <a:off x="1540934" y="3429000"/>
            <a:ext cx="637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Selon github + video si necessaire - https://github.com/regislon/cfgeo_s2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7F167-12B7-4650-A9B7-DB41731C1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45" y="3199470"/>
            <a:ext cx="730255" cy="6563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91C96D-E29D-4BD5-A105-3C2C5E4EA3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932" y="4247549"/>
            <a:ext cx="660499" cy="6737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FC9565-0ACC-47DF-8971-28A327A074A8}"/>
              </a:ext>
            </a:extLst>
          </p:cNvPr>
          <p:cNvSpPr txBox="1"/>
          <p:nvPr/>
        </p:nvSpPr>
        <p:spPr>
          <a:xfrm>
            <a:off x="1540934" y="2435930"/>
            <a:ext cx="637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Objectif : installer </a:t>
            </a:r>
            <a:r>
              <a:rPr lang="en-GB" dirty="0" err="1"/>
              <a:t>jupyter</a:t>
            </a:r>
            <a:r>
              <a:rPr lang="en-GB" dirty="0"/>
              <a:t> Notebook sur </a:t>
            </a:r>
            <a:r>
              <a:rPr lang="en-GB" dirty="0" err="1"/>
              <a:t>votre</a:t>
            </a:r>
            <a:r>
              <a:rPr lang="en-GB" dirty="0"/>
              <a:t> machine </a:t>
            </a:r>
            <a:r>
              <a:rPr lang="en-GB" dirty="0" err="1"/>
              <a:t>virtuelle</a:t>
            </a:r>
            <a:r>
              <a:rPr lang="en-GB" dirty="0"/>
              <a:t> </a:t>
            </a:r>
            <a:r>
              <a:rPr lang="en-GB" dirty="0" err="1"/>
              <a:t>ou</a:t>
            </a:r>
            <a:r>
              <a:rPr lang="en-GB" dirty="0"/>
              <a:t> bien sur </a:t>
            </a:r>
            <a:r>
              <a:rPr lang="en-GB" dirty="0" err="1"/>
              <a:t>votre</a:t>
            </a:r>
            <a:r>
              <a:rPr lang="en-GB" dirty="0"/>
              <a:t> PC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Les v</a:t>
            </a: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ariables </a:t>
            </a:r>
            <a:endParaRPr lang="fr-C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D04C48-3FD4-4127-A13F-DD3A03984C7B}"/>
              </a:ext>
            </a:extLst>
          </p:cNvPr>
          <p:cNvSpPr txBox="1"/>
          <p:nvPr/>
        </p:nvSpPr>
        <p:spPr>
          <a:xfrm>
            <a:off x="996315" y="6414552"/>
            <a:ext cx="4705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dirty="0"/>
              <a:t>http://localhost:8888/notebooks/s2_1_python_intro.ipynb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A8EBCD-5295-4C50-AC76-423B9F1A9DE9}"/>
              </a:ext>
            </a:extLst>
          </p:cNvPr>
          <p:cNvSpPr txBox="1"/>
          <p:nvPr/>
        </p:nvSpPr>
        <p:spPr>
          <a:xfrm>
            <a:off x="744854" y="1595587"/>
            <a:ext cx="7880985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eaLnBrk="1" hangingPunct="1">
              <a:buFont typeface="Arial" panose="020B0604020202020204" pitchFamily="34" charset="0"/>
              <a:buChar char="•"/>
            </a:pPr>
            <a:r>
              <a:rPr lang="fr-FR" altLang="fr-FR" sz="1400" dirty="0"/>
              <a:t>En programmation, les variables servent à manipuler les informations.</a:t>
            </a:r>
          </a:p>
          <a:p>
            <a:pPr marL="285750" indent="-285750" algn="just" eaLnBrk="1" hangingPunct="1">
              <a:buFont typeface="Arial" panose="020B0604020202020204" pitchFamily="34" charset="0"/>
              <a:buChar char="•"/>
            </a:pPr>
            <a:endParaRPr lang="fr-FR" altLang="fr-FR" sz="1400" dirty="0"/>
          </a:p>
          <a:p>
            <a:pPr marL="285750" indent="-285750" algn="just" eaLnBrk="1" hangingPunct="1">
              <a:buFont typeface="Arial" panose="020B0604020202020204" pitchFamily="34" charset="0"/>
              <a:buChar char="•"/>
            </a:pPr>
            <a:r>
              <a:rPr lang="fr-FR" altLang="fr-FR" sz="1400" dirty="0"/>
              <a:t>Plus le nom des variables est clair, plus vous vous y retrouverez dans votre code.</a:t>
            </a:r>
          </a:p>
          <a:p>
            <a:pPr marL="285750" indent="-285750" algn="just" eaLnBrk="1" hangingPunct="1">
              <a:buFont typeface="Arial" panose="020B0604020202020204" pitchFamily="34" charset="0"/>
              <a:buChar char="•"/>
            </a:pPr>
            <a:endParaRPr lang="fr-FR" altLang="fr-FR" dirty="0"/>
          </a:p>
          <a:p>
            <a:pPr marL="285750" indent="-285750" algn="just" eaLnBrk="1" hangingPunct="1">
              <a:buFont typeface="Arial" panose="020B0604020202020204" pitchFamily="34" charset="0"/>
              <a:buChar char="•"/>
            </a:pPr>
            <a:r>
              <a:rPr lang="fr-CH" altLang="fr-FR" dirty="0"/>
              <a:t>Les variables sont des espaces de mémoire auquel ont donne un nom et une valeur. Il existe plusieurs type de variables:</a:t>
            </a:r>
          </a:p>
          <a:p>
            <a:pPr algn="just" eaLnBrk="1" hangingPunct="1"/>
            <a:r>
              <a:rPr lang="fr-CH" altLang="fr-FR" dirty="0"/>
              <a:t>	- String = chaînes de caractères</a:t>
            </a:r>
          </a:p>
          <a:p>
            <a:pPr algn="just" eaLnBrk="1" hangingPunct="1"/>
            <a:r>
              <a:rPr lang="fr-CH" altLang="fr-FR" dirty="0"/>
              <a:t>	- Integer = Nombres entiers</a:t>
            </a:r>
          </a:p>
          <a:p>
            <a:pPr algn="just" eaLnBrk="1" hangingPunct="1"/>
            <a:r>
              <a:rPr lang="fr-CH" altLang="fr-FR" dirty="0"/>
              <a:t>	- </a:t>
            </a:r>
            <a:r>
              <a:rPr lang="fr-CH" altLang="fr-FR" dirty="0" err="1"/>
              <a:t>Float</a:t>
            </a:r>
            <a:r>
              <a:rPr lang="fr-CH" altLang="fr-FR" dirty="0"/>
              <a:t> = Nombre à virgule</a:t>
            </a:r>
          </a:p>
          <a:p>
            <a:pPr algn="just" eaLnBrk="1" hangingPunct="1"/>
            <a:r>
              <a:rPr lang="fr-CH" altLang="fr-FR" dirty="0"/>
              <a:t>	- Boolean = </a:t>
            </a:r>
            <a:r>
              <a:rPr lang="fr-CH" altLang="fr-FR" dirty="0" err="1"/>
              <a:t>True</a:t>
            </a:r>
            <a:r>
              <a:rPr lang="fr-CH" altLang="fr-FR" dirty="0"/>
              <a:t>/False</a:t>
            </a:r>
          </a:p>
          <a:p>
            <a:pPr marL="285750" indent="-285750" algn="just" eaLnBrk="1" hangingPunct="1">
              <a:buFont typeface="Arial" panose="020B0604020202020204" pitchFamily="34" charset="0"/>
              <a:buChar char="•"/>
            </a:pPr>
            <a:endParaRPr lang="fr-FR" altLang="fr-FR" sz="1200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0AF9F22E-0A07-4D3D-860D-B61C12836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555" y="3470801"/>
            <a:ext cx="4300157" cy="268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9145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Les v</a:t>
            </a: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ariables </a:t>
            </a:r>
            <a:endParaRPr lang="fr-CH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A7A793C3-16BC-4241-8CC2-ED924BDFAAF4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fr-FR" altLang="fr-FR" sz="2000" dirty="0">
                <a:latin typeface="+mn-lt"/>
              </a:rPr>
              <a:t>Une chaîne de caractères (string) est une suite de caractères (alphabétiques, chiffres, spéciaux) considéré par l’ordinateur comme du texte.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fr-FR" altLang="fr-FR" sz="2000" dirty="0">
                <a:latin typeface="+mn-lt"/>
              </a:rPr>
              <a:t>Les opérations sur les chaines de caractères sont les suivantes:</a:t>
            </a:r>
          </a:p>
          <a:p>
            <a:pPr lvl="1" algn="just"/>
            <a:r>
              <a:rPr lang="fr-FR" altLang="fr-FR" sz="1800" dirty="0">
                <a:latin typeface="+mn-lt"/>
              </a:rPr>
              <a:t>L’addition (+) permet de concaténer deux string</a:t>
            </a:r>
          </a:p>
          <a:p>
            <a:pPr lvl="1" algn="just"/>
            <a:r>
              <a:rPr lang="fr-FR" altLang="fr-FR" sz="1800" dirty="0">
                <a:latin typeface="+mn-lt"/>
              </a:rPr>
              <a:t>La multiplication (*) permet de multiplier un string par un nombre entier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177361A-7C4F-4241-987D-ABD30A0E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521" y="3966894"/>
            <a:ext cx="4683125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8314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Les v</a:t>
            </a: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ariables </a:t>
            </a:r>
            <a:endParaRPr lang="fr-CH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681383B-AF38-4DC5-9DE3-9EA59DFAC6B1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fr-FR" altLang="fr-FR" sz="1800" dirty="0">
                <a:latin typeface="+mj-lt"/>
              </a:rPr>
              <a:t>Il est possible d’ajouter des variables dans une chaine de caractères. Pour cela, il faut ajouter les balises suivantes:</a:t>
            </a:r>
          </a:p>
          <a:p>
            <a:pPr lvl="1" algn="just"/>
            <a:r>
              <a:rPr lang="fr-FR" altLang="fr-FR" sz="1600" dirty="0">
                <a:latin typeface="+mj-lt"/>
              </a:rPr>
              <a:t>« %s » : Pour ajouter un string</a:t>
            </a:r>
          </a:p>
          <a:p>
            <a:pPr lvl="1" algn="just"/>
            <a:r>
              <a:rPr lang="fr-FR" altLang="fr-FR" sz="1600" dirty="0">
                <a:latin typeface="+mj-lt"/>
              </a:rPr>
              <a:t>« %i » : Pour ajouter un nombre entier</a:t>
            </a:r>
          </a:p>
          <a:p>
            <a:pPr lvl="1" algn="just"/>
            <a:r>
              <a:rPr lang="fr-FR" altLang="fr-FR" sz="1600" dirty="0">
                <a:latin typeface="+mj-lt"/>
              </a:rPr>
              <a:t>« %.5f » : Pour ajouter un nombre à virgule (ici, 5 correspond au nombre de décimales voulues)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36FD7F0-1303-4835-AAE2-67539280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860800"/>
            <a:ext cx="641985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AAC77558-FE99-488A-BB9F-8D3E46CFF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5300663"/>
            <a:ext cx="49911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477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Les v</a:t>
            </a: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ariables 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B175A8-304A-46AC-A7B3-557DCCCBFDE1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fr-FR" altLang="fr-FR" sz="1800" dirty="0">
                <a:latin typeface="+mn-lt"/>
              </a:rPr>
              <a:t>Les commandes suivantes peuvent être utilisées: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D17A4-4E77-4099-B504-4857116BB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384" y="3954463"/>
            <a:ext cx="6446838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467C2C-081B-4682-A29E-DE3E973D4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060575"/>
            <a:ext cx="6962775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4363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7624" y="1578826"/>
            <a:ext cx="7967487" cy="4379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2" descr="B5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676489">
            <a:off x="5350284" y="5029858"/>
            <a:ext cx="396875" cy="4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" descr="B4.gi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92607">
            <a:off x="4708232" y="5130473"/>
            <a:ext cx="612775" cy="661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2" descr="S10.gif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656350">
            <a:off x="8025994" y="2055420"/>
            <a:ext cx="295275" cy="312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2" descr="S9.gif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413584">
            <a:off x="8365140" y="2316557"/>
            <a:ext cx="266700" cy="2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2" descr="S8.gif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909934">
            <a:off x="8599468" y="2763850"/>
            <a:ext cx="344488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" descr="S7.gif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546934" y="3284264"/>
            <a:ext cx="277812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" descr="S6.gif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-880253">
            <a:off x="8388184" y="4260442"/>
            <a:ext cx="317500" cy="34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2" descr="S5.gif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-1795067">
            <a:off x="8073880" y="4786938"/>
            <a:ext cx="403225" cy="407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2" descr="S4.gif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736464">
            <a:off x="7661008" y="5243226"/>
            <a:ext cx="355600" cy="3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" descr="S3.gif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014721" y="5013038"/>
            <a:ext cx="39687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2" descr="S2.gif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-1154934">
            <a:off x="6553161" y="4763615"/>
            <a:ext cx="37147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2" descr="S1.gif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 rot="-511436">
            <a:off x="5899258" y="5026537"/>
            <a:ext cx="458787" cy="4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2" descr="B3.gif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 rot="1214792">
            <a:off x="3939066" y="5110884"/>
            <a:ext cx="654050" cy="6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2" descr="B2.gif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 rot="-630657">
            <a:off x="2999461" y="5203619"/>
            <a:ext cx="903287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" descr="B1.gif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 rot="-1255784">
            <a:off x="1672934" y="5480049"/>
            <a:ext cx="1360487" cy="148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 rot="1247095">
            <a:off x="7363874" y="1598971"/>
            <a:ext cx="284145" cy="280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 rot="-466868">
            <a:off x="8531266" y="3732877"/>
            <a:ext cx="322019" cy="322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2" descr="C:\Users\Nicolas Ciana\Dropbox\technicien en géomatique BF\2016_2018\Modèles\logos\autres logos\CERTIF3_trans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846926" y="1612798"/>
            <a:ext cx="941098" cy="965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2" descr="S11.gif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7722778" y="1785312"/>
            <a:ext cx="276225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"/>
          <p:cNvSpPr txBox="1"/>
          <p:nvPr/>
        </p:nvSpPr>
        <p:spPr>
          <a:xfrm rot="-5400000">
            <a:off x="-2828653" y="2828652"/>
            <a:ext cx="6854285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" name="Google Shape;61;p2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>
                <a:latin typeface="Century Gothic"/>
                <a:ea typeface="Century Gothic"/>
                <a:cs typeface="Century Gothic"/>
                <a:sym typeface="Century Gothic"/>
              </a:rPr>
              <a:t>Module BXX «gestion d’entreprise»</a:t>
            </a:r>
            <a:endParaRPr/>
          </a:p>
        </p:txBody>
      </p:sp>
      <p:pic>
        <p:nvPicPr>
          <p:cNvPr id="62" name="Google Shape;62;p2" descr="B3.jp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" y="-11112"/>
            <a:ext cx="2024744" cy="207196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"/>
          <p:cNvSpPr txBox="1"/>
          <p:nvPr/>
        </p:nvSpPr>
        <p:spPr>
          <a:xfrm>
            <a:off x="4124517" y="6459688"/>
            <a:ext cx="1743625" cy="394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6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Janvier 2022</a:t>
            </a:r>
            <a:endParaRPr sz="1600" b="1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" name="Google Shape;64;p2">
            <a:hlinkClick r:id="rId24"/>
          </p:cNvPr>
          <p:cNvSpPr/>
          <p:nvPr/>
        </p:nvSpPr>
        <p:spPr>
          <a:xfrm rot="-1396404">
            <a:off x="372957" y="3437418"/>
            <a:ext cx="3960439" cy="129428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 err="1">
                <a:ln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C000"/>
                </a:solidFill>
                <a:latin typeface="Arial Black"/>
              </a:rPr>
              <a:t>Cours</a:t>
            </a:r>
            <a:r>
              <a:rPr b="0" i="0" dirty="0">
                <a:ln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C000"/>
                </a:solidFill>
                <a:latin typeface="Arial Black"/>
              </a:rPr>
              <a:t> : </a:t>
            </a:r>
            <a:r>
              <a:rPr lang="en-GB" b="0" i="0" dirty="0" err="1">
                <a:ln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C000"/>
                </a:solidFill>
                <a:latin typeface="Arial Black"/>
              </a:rPr>
              <a:t>PostGIS</a:t>
            </a:r>
            <a:endParaRPr b="0" i="0" dirty="0">
              <a:ln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rgbClr val="FFC000"/>
              </a:solidFill>
              <a:latin typeface="Arial Black"/>
            </a:endParaRPr>
          </a:p>
        </p:txBody>
      </p:sp>
      <p:pic>
        <p:nvPicPr>
          <p:cNvPr id="65" name="Google Shape;65;p2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35497" y="5661248"/>
            <a:ext cx="1188128" cy="118145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"/>
          <p:cNvSpPr txBox="1"/>
          <p:nvPr/>
        </p:nvSpPr>
        <p:spPr>
          <a:xfrm>
            <a:off x="5423844" y="6072186"/>
            <a:ext cx="3625065" cy="300037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400" b="1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 enseignant(e)</a:t>
            </a:r>
            <a:endParaRPr sz="1400" b="1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Les v</a:t>
            </a: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ariables 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22CA86-3441-4CBF-8C82-C1F6950569F8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fr-FR" altLang="fr-FR" sz="1800" dirty="0">
                <a:latin typeface="+mn-lt"/>
              </a:rPr>
              <a:t>Les opérations classiques sur les nombres sont les suivantes: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608980F-0414-4EB5-8878-9910C3BF2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852738"/>
            <a:ext cx="4259262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2D5BDAF-3ADB-431E-96FF-B7BF9D308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54"/>
          <a:stretch>
            <a:fillRect/>
          </a:stretch>
        </p:blipFill>
        <p:spPr bwMode="auto">
          <a:xfrm>
            <a:off x="5076825" y="2852738"/>
            <a:ext cx="24257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5125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Les v</a:t>
            </a: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ariables </a:t>
            </a:r>
            <a:endParaRPr lang="fr-C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A8EBCD-5295-4C50-AC76-423B9F1A9DE9}"/>
              </a:ext>
            </a:extLst>
          </p:cNvPr>
          <p:cNvSpPr txBox="1"/>
          <p:nvPr/>
        </p:nvSpPr>
        <p:spPr>
          <a:xfrm>
            <a:off x="744854" y="1595587"/>
            <a:ext cx="788098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fr-FR" altLang="fr-FR" dirty="0"/>
              <a:t>Le nom d’une variable doit avoir les conditions suivants:</a:t>
            </a:r>
          </a:p>
          <a:p>
            <a:pPr lvl="1" eaLnBrk="1" hangingPunct="1"/>
            <a:endParaRPr lang="fr-FR" altLang="fr-FR" dirty="0"/>
          </a:p>
          <a:p>
            <a:pPr lvl="1" eaLnBrk="1" hangingPunct="1"/>
            <a:r>
              <a:rPr lang="fr-FR" altLang="fr-FR" dirty="0"/>
              <a:t>	- Ne doit pas commencer par un chiffre</a:t>
            </a:r>
          </a:p>
          <a:p>
            <a:pPr lvl="1" eaLnBrk="1" hangingPunct="1"/>
            <a:r>
              <a:rPr lang="fr-FR" altLang="fr-FR" dirty="0"/>
              <a:t>	- Ne doit pas contenir d’espace</a:t>
            </a:r>
          </a:p>
          <a:p>
            <a:pPr lvl="1" eaLnBrk="1" hangingPunct="1"/>
            <a:r>
              <a:rPr lang="fr-FR" altLang="fr-FR" dirty="0"/>
              <a:t>	- Ne doit pas contenir de caractères spéciaux hormis l’</a:t>
            </a:r>
            <a:r>
              <a:rPr lang="fr-FR" altLang="fr-FR" dirty="0" err="1"/>
              <a:t>underscore</a:t>
            </a:r>
            <a:r>
              <a:rPr lang="fr-FR" altLang="fr-FR" dirty="0"/>
              <a:t> (« _ »)</a:t>
            </a:r>
          </a:p>
        </p:txBody>
      </p:sp>
    </p:spTree>
    <p:extLst>
      <p:ext uri="{BB962C8B-B14F-4D97-AF65-F5344CB8AC3E}">
        <p14:creationId xmlns:p14="http://schemas.microsoft.com/office/powerpoint/2010/main" val="1927762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Introduction</a:t>
            </a:r>
            <a:endParaRPr lang="fr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4D6C4-EE66-4E1E-9145-1CD35D59B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02" y="1734383"/>
            <a:ext cx="8017598" cy="36250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5C6E7C-7CD0-4EAE-8486-FCF0A5648125}"/>
              </a:ext>
            </a:extLst>
          </p:cNvPr>
          <p:cNvSpPr/>
          <p:nvPr/>
        </p:nvSpPr>
        <p:spPr>
          <a:xfrm>
            <a:off x="2853267" y="3784600"/>
            <a:ext cx="1219200" cy="889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89948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Introduction</a:t>
            </a:r>
            <a:endParaRPr lang="fr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E0D32C-4BCD-40A8-9539-0BBE1764C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92" y="1808559"/>
            <a:ext cx="7687748" cy="1886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F932C1-BB6E-4CE0-A62D-58F4D430D6C1}"/>
              </a:ext>
            </a:extLst>
          </p:cNvPr>
          <p:cNvSpPr txBox="1"/>
          <p:nvPr/>
        </p:nvSpPr>
        <p:spPr>
          <a:xfrm>
            <a:off x="632884" y="3998579"/>
            <a:ext cx="46524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dirty="0"/>
              <a:t>https://github.com/regislon/cfgeo_s2</a:t>
            </a:r>
          </a:p>
        </p:txBody>
      </p:sp>
    </p:spTree>
    <p:extLst>
      <p:ext uri="{BB962C8B-B14F-4D97-AF65-F5344CB8AC3E}">
        <p14:creationId xmlns:p14="http://schemas.microsoft.com/office/powerpoint/2010/main" val="791924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title" idx="4294967295"/>
          </p:nvPr>
        </p:nvSpPr>
        <p:spPr>
          <a:xfrm>
            <a:off x="1196975" y="0"/>
            <a:ext cx="7947025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0070C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4"/>
                </a:solidFill>
              </a:rPr>
              <a:t>EXERCICE</a:t>
            </a:r>
            <a:endParaRPr dirty="0">
              <a:solidFill>
                <a:schemeClr val="accent4"/>
              </a:solidFill>
            </a:endParaRPr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04" y="116632"/>
            <a:ext cx="725050" cy="7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4207FF-839A-4AE2-A342-BC86793CC55C}"/>
              </a:ext>
            </a:extLst>
          </p:cNvPr>
          <p:cNvSpPr txBox="1"/>
          <p:nvPr/>
        </p:nvSpPr>
        <p:spPr>
          <a:xfrm>
            <a:off x="468743" y="1689084"/>
            <a:ext cx="637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Introduction à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3657D-E0DE-479B-BA84-B0846C8C9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2233116"/>
            <a:ext cx="720000" cy="7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EFF684-C225-481A-AAEC-846FAC23F3A4}"/>
              </a:ext>
            </a:extLst>
          </p:cNvPr>
          <p:cNvSpPr txBox="1"/>
          <p:nvPr/>
        </p:nvSpPr>
        <p:spPr>
          <a:xfrm>
            <a:off x="1591734" y="4422070"/>
            <a:ext cx="637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C1985-47CC-45C2-8DF3-A0E5DE7D5C56}"/>
              </a:ext>
            </a:extLst>
          </p:cNvPr>
          <p:cNvSpPr txBox="1"/>
          <p:nvPr/>
        </p:nvSpPr>
        <p:spPr>
          <a:xfrm>
            <a:off x="1540934" y="3429000"/>
            <a:ext cx="637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Selon le </a:t>
            </a:r>
            <a:r>
              <a:rPr lang="fr-FR" dirty="0" err="1"/>
              <a:t>jupyter</a:t>
            </a:r>
            <a:r>
              <a:rPr lang="fr-FR" dirty="0"/>
              <a:t> notebook - http://localhost:8888/notebooks/s2_1_python_intro.ipynb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7F167-12B7-4650-A9B7-DB41731C1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45" y="3199470"/>
            <a:ext cx="730255" cy="6563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91C96D-E29D-4BD5-A105-3C2C5E4EA3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932" y="4247549"/>
            <a:ext cx="660499" cy="6737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FC9565-0ACC-47DF-8971-28A327A074A8}"/>
              </a:ext>
            </a:extLst>
          </p:cNvPr>
          <p:cNvSpPr txBox="1"/>
          <p:nvPr/>
        </p:nvSpPr>
        <p:spPr>
          <a:xfrm>
            <a:off x="1540934" y="2435930"/>
            <a:ext cx="637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Objectif Utilisation des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E15C8-41F5-48EE-B81A-150784E6E8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0639" y="4774623"/>
            <a:ext cx="6779696" cy="171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0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Les listes</a:t>
            </a: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fr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E9696C-4FF8-4523-934D-01B84DC57489}"/>
              </a:ext>
            </a:extLst>
          </p:cNvPr>
          <p:cNvSpPr txBox="1"/>
          <p:nvPr/>
        </p:nvSpPr>
        <p:spPr>
          <a:xfrm>
            <a:off x="491065" y="1533141"/>
            <a:ext cx="3005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Pourquoi utiliser des listes ?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D42967-4DEE-4168-A5EB-B9777C92A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96" y="1960747"/>
            <a:ext cx="7093008" cy="416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27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Les listes</a:t>
            </a: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fr-CH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9C5FB012-AE70-4160-A3E3-F3DF35ED65FB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fr-FR" altLang="fr-FR" sz="1800" dirty="0">
                <a:latin typeface="+mj-lt"/>
              </a:rPr>
              <a:t>Une liste est une variable pouvant contenir plusieurs informations. Ces listes peuvent contenir plusieurs type d’information.</a:t>
            </a:r>
          </a:p>
          <a:p>
            <a:pPr algn="just">
              <a:buFont typeface="Arial" panose="020B0604020202020204" pitchFamily="34" charset="0"/>
              <a:buNone/>
            </a:pPr>
            <a:endParaRPr lang="fr-FR" altLang="fr-FR" sz="1800" dirty="0">
              <a:latin typeface="+mj-lt"/>
            </a:endParaRPr>
          </a:p>
          <a:p>
            <a:pPr algn="just">
              <a:buFont typeface="Arial" panose="020B0604020202020204" pitchFamily="34" charset="0"/>
              <a:buNone/>
            </a:pPr>
            <a:endParaRPr lang="fr-FR" altLang="fr-FR" sz="1800" dirty="0">
              <a:latin typeface="+mj-lt"/>
            </a:endParaRPr>
          </a:p>
          <a:p>
            <a:pPr algn="just">
              <a:buFont typeface="Arial" panose="020B0604020202020204" pitchFamily="34" charset="0"/>
              <a:buNone/>
            </a:pPr>
            <a:endParaRPr lang="fr-FR" altLang="fr-FR" sz="1800" dirty="0">
              <a:latin typeface="+mj-lt"/>
            </a:endParaRPr>
          </a:p>
          <a:p>
            <a:pPr algn="just">
              <a:buFont typeface="Arial" panose="020B0604020202020204" pitchFamily="34" charset="0"/>
              <a:buNone/>
            </a:pPr>
            <a:endParaRPr lang="fr-FR" altLang="fr-FR" sz="1800" dirty="0">
              <a:latin typeface="+mj-lt"/>
            </a:endParaRPr>
          </a:p>
          <a:p>
            <a:pPr algn="just">
              <a:buFont typeface="Arial" panose="020B0604020202020204" pitchFamily="34" charset="0"/>
              <a:buNone/>
            </a:pPr>
            <a:r>
              <a:rPr lang="fr-FR" altLang="fr-FR" sz="1800" dirty="0">
                <a:latin typeface="+mj-lt"/>
              </a:rPr>
              <a:t>Les listes peuvent également être ajoutées dans d’autres listes:</a:t>
            </a:r>
          </a:p>
          <a:p>
            <a:pPr>
              <a:buFont typeface="Arial" panose="020B0604020202020204" pitchFamily="34" charset="0"/>
              <a:buNone/>
            </a:pPr>
            <a:endParaRPr lang="fr-FR" altLang="fr-FR" sz="2000" dirty="0">
              <a:latin typeface="+mj-lt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201823C-AB1E-4A46-B0BD-210CAFB9C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781300"/>
            <a:ext cx="4032250" cy="72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2FEEB75E-4982-4241-ACC7-8FBE954DF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4149725"/>
            <a:ext cx="34099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C73F9A30-D1F3-4291-8E92-1BF50DFC7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5084763"/>
            <a:ext cx="457835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1272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Les listes</a:t>
            </a: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8651E2-7DF5-4355-ABE2-7CE4358BAA88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fr-FR" altLang="fr-FR" sz="1800" dirty="0">
                <a:latin typeface="+mj-lt"/>
              </a:rPr>
              <a:t>Pour manipuler les données des listes, nous devons faire appel à leurs coordonnées:</a:t>
            </a:r>
          </a:p>
          <a:p>
            <a:pPr algn="just">
              <a:buFont typeface="Arial" panose="020B0604020202020204" pitchFamily="34" charset="0"/>
              <a:buNone/>
            </a:pPr>
            <a:endParaRPr lang="fr-FR" altLang="fr-FR" sz="1800" dirty="0">
              <a:latin typeface="+mj-lt"/>
            </a:endParaRPr>
          </a:p>
          <a:p>
            <a:pPr algn="just">
              <a:buFont typeface="Arial" panose="020B0604020202020204" pitchFamily="34" charset="0"/>
              <a:buNone/>
            </a:pPr>
            <a:endParaRPr lang="fr-FR" altLang="fr-FR" sz="1800" dirty="0">
              <a:latin typeface="+mj-lt"/>
            </a:endParaRPr>
          </a:p>
          <a:p>
            <a:pPr algn="just">
              <a:buFont typeface="Arial" panose="020B0604020202020204" pitchFamily="34" charset="0"/>
              <a:buNone/>
            </a:pPr>
            <a:endParaRPr lang="fr-FR" altLang="fr-FR" sz="1800" dirty="0">
              <a:latin typeface="+mj-lt"/>
            </a:endParaRPr>
          </a:p>
          <a:p>
            <a:pPr algn="just">
              <a:buFont typeface="Arial" panose="020B0604020202020204" pitchFamily="34" charset="0"/>
              <a:buNone/>
            </a:pPr>
            <a:endParaRPr lang="fr-FR" altLang="fr-FR" sz="1800" dirty="0">
              <a:latin typeface="+mj-lt"/>
            </a:endParaRPr>
          </a:p>
          <a:p>
            <a:pPr algn="just">
              <a:buFont typeface="Arial" panose="020B0604020202020204" pitchFamily="34" charset="0"/>
              <a:buNone/>
            </a:pPr>
            <a:endParaRPr lang="fr-FR" altLang="fr-FR" sz="1800" dirty="0">
              <a:latin typeface="+mj-lt"/>
            </a:endParaRPr>
          </a:p>
          <a:p>
            <a:pPr algn="just">
              <a:buFont typeface="Arial" panose="020B0604020202020204" pitchFamily="34" charset="0"/>
              <a:buNone/>
            </a:pPr>
            <a:endParaRPr lang="fr-FR" altLang="fr-FR" sz="1800" dirty="0">
              <a:latin typeface="+mj-lt"/>
            </a:endParaRPr>
          </a:p>
          <a:p>
            <a:pPr algn="just">
              <a:buFont typeface="Arial" panose="020B0604020202020204" pitchFamily="34" charset="0"/>
              <a:buNone/>
            </a:pPr>
            <a:r>
              <a:rPr lang="fr-FR" altLang="fr-FR" sz="1800" dirty="0">
                <a:latin typeface="+mj-lt"/>
              </a:rPr>
              <a:t>Il est possible de modifier ces données de la même manière:</a:t>
            </a:r>
          </a:p>
          <a:p>
            <a:pPr algn="just">
              <a:buFont typeface="Arial" panose="020B0604020202020204" pitchFamily="34" charset="0"/>
              <a:buNone/>
            </a:pPr>
            <a:endParaRPr lang="fr-FR" altLang="fr-FR" sz="1800" dirty="0">
              <a:latin typeface="+mj-lt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F8F0E2D-1420-4380-93E5-90647E2D2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2492375"/>
            <a:ext cx="672306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F2D223-20B9-42AF-9EFD-7CEFB35E5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46" y="5041900"/>
            <a:ext cx="2951162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9253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Les listes</a:t>
            </a: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413C73-7139-4330-BDD7-FAE5F7ECBC7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fr-FR" altLang="fr-FR" sz="1600" dirty="0">
                <a:latin typeface="+mj-lt"/>
              </a:rPr>
              <a:t>Pour repérer des éléments présents dans une liste incluse dans une liste, il faut faire comme suit:</a:t>
            </a:r>
          </a:p>
          <a:p>
            <a:pPr algn="just">
              <a:buFont typeface="Arial" panose="020B0604020202020204" pitchFamily="34" charset="0"/>
              <a:buNone/>
            </a:pPr>
            <a:endParaRPr lang="fr-FR" altLang="fr-FR" sz="1600" dirty="0">
              <a:latin typeface="+mj-lt"/>
            </a:endParaRPr>
          </a:p>
          <a:p>
            <a:pPr algn="just">
              <a:buFont typeface="Arial" panose="020B0604020202020204" pitchFamily="34" charset="0"/>
              <a:buNone/>
            </a:pPr>
            <a:endParaRPr lang="fr-FR" altLang="fr-FR" sz="1600" dirty="0">
              <a:latin typeface="+mj-lt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D3E6C7F-1D21-47CC-8FCE-A57FA93AB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420938"/>
            <a:ext cx="3311525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8C30AE2-5F73-4B8D-B249-2869F444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3068638"/>
            <a:ext cx="1079500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E2BDAE9-88E0-479E-A03E-76A023C04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35"/>
          <a:stretch>
            <a:fillRect/>
          </a:stretch>
        </p:blipFill>
        <p:spPr bwMode="auto">
          <a:xfrm>
            <a:off x="5364163" y="2492375"/>
            <a:ext cx="33115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C5C2F12-C716-40EB-973F-6A46DD076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4221163"/>
            <a:ext cx="3311525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F5B317-46CA-4647-BE49-2BB844CF1304}"/>
              </a:ext>
            </a:extLst>
          </p:cNvPr>
          <p:cNvCxnSpPr>
            <a:cxnSpLocks/>
          </p:cNvCxnSpPr>
          <p:nvPr/>
        </p:nvCxnSpPr>
        <p:spPr>
          <a:xfrm flipV="1">
            <a:off x="7112000" y="3225800"/>
            <a:ext cx="835023" cy="1439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448F47-11D0-4478-B674-62EA011D8A5E}"/>
              </a:ext>
            </a:extLst>
          </p:cNvPr>
          <p:cNvCxnSpPr>
            <a:cxnSpLocks/>
          </p:cNvCxnSpPr>
          <p:nvPr/>
        </p:nvCxnSpPr>
        <p:spPr>
          <a:xfrm flipH="1" flipV="1">
            <a:off x="7054850" y="2959100"/>
            <a:ext cx="400050" cy="469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871A68-EECC-439D-9600-B1E0D88C8C9D}"/>
              </a:ext>
            </a:extLst>
          </p:cNvPr>
          <p:cNvCxnSpPr>
            <a:cxnSpLocks/>
          </p:cNvCxnSpPr>
          <p:nvPr/>
        </p:nvCxnSpPr>
        <p:spPr>
          <a:xfrm flipH="1" flipV="1">
            <a:off x="6943725" y="4943475"/>
            <a:ext cx="168275" cy="404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485CCA-0FF0-4006-9DA6-14CC7BDB6735}"/>
              </a:ext>
            </a:extLst>
          </p:cNvPr>
          <p:cNvCxnSpPr>
            <a:cxnSpLocks/>
          </p:cNvCxnSpPr>
          <p:nvPr/>
        </p:nvCxnSpPr>
        <p:spPr>
          <a:xfrm flipV="1">
            <a:off x="7381876" y="4476750"/>
            <a:ext cx="565147" cy="896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668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Les listes</a:t>
            </a: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57A57D-3B8F-4318-AA1E-0495A2BEB6C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fr-FR" altLang="fr-FR" sz="1600" dirty="0">
                <a:latin typeface="+mn-lt"/>
              </a:rPr>
              <a:t>Il est également possible d’utiliser des tranches qui nous permet de manipuler des bouts de listes: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443B475-85F6-4A89-9DD7-BA0C565D8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349500"/>
            <a:ext cx="7851775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D095C571-C09D-4E25-BDF3-E942844F7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3500438"/>
            <a:ext cx="3455988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3702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Introduction</a:t>
            </a:r>
            <a:endParaRPr lang="fr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4D6C4-EE66-4E1E-9145-1CD35D59B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02" y="1734383"/>
            <a:ext cx="8017598" cy="36250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5C6E7C-7CD0-4EAE-8486-FCF0A5648125}"/>
              </a:ext>
            </a:extLst>
          </p:cNvPr>
          <p:cNvSpPr/>
          <p:nvPr/>
        </p:nvSpPr>
        <p:spPr>
          <a:xfrm>
            <a:off x="2853267" y="3784600"/>
            <a:ext cx="1219200" cy="889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13696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Les listes</a:t>
            </a: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EC6311-B6A9-4EB8-B35C-F587556E6014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fr-FR" altLang="fr-FR" sz="1600" dirty="0">
                <a:latin typeface="+mn-lt"/>
              </a:rPr>
              <a:t>Les opérations possibles sur les listes sont les additions (+) et les multiplications (*) par des nombres entiers.</a:t>
            </a:r>
          </a:p>
        </p:txBody>
      </p:sp>
      <p:pic>
        <p:nvPicPr>
          <p:cNvPr id="4" name="Picture 5" descr="https://lh4.googleusercontent.com/dGmwTLrE3g7_-jpO4n_v1in9KFL_9shSVuN7mMaG9DkpEtF4MNgDyp_Bre4Q_t1NfNjTqkypmfBrJ5KMK7s75jdaucjceRIxv_xc8sqFtZ_DAXk_lZFJ5AX_m966aqlgfV0GTqeZCE0">
            <a:extLst>
              <a:ext uri="{FF2B5EF4-FFF2-40B4-BE49-F238E27FC236}">
                <a16:creationId xmlns:a16="http://schemas.microsoft.com/office/drawing/2014/main" id="{504AEE66-3946-4C02-8290-4BD703A5D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2586037"/>
            <a:ext cx="556260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https://lh6.googleusercontent.com/JZfe6LzeKlisogT1t-iOhstTnNlF6UgbtmUkDXVvj44kbzZwTlEtu7gRKGOmJlwYQN2M9Ddj74nBN7Eho5Y1DlgigDjV-SCtjAeO5N-t8Y7F9pIKsnZL5Ci27PtsbuveUrrzDu7uGr0">
            <a:extLst>
              <a:ext uri="{FF2B5EF4-FFF2-40B4-BE49-F238E27FC236}">
                <a16:creationId xmlns:a16="http://schemas.microsoft.com/office/drawing/2014/main" id="{1F98B28E-8698-4CD3-8933-970A7075D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4445795"/>
            <a:ext cx="5543550" cy="173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8004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Les listes</a:t>
            </a: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A2A109-2E63-4304-93FD-A8CDD51002F2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fr-FR" altLang="fr-FR" sz="1800" dirty="0">
                <a:latin typeface="+mn-lt"/>
              </a:rPr>
              <a:t>L’instruction Range permet de créer des listes d’entiers. Elle fonctionne sur le modèle:</a:t>
            </a:r>
          </a:p>
          <a:p>
            <a:pPr>
              <a:buFont typeface="Arial" panose="020B0604020202020204" pitchFamily="34" charset="0"/>
              <a:buNone/>
            </a:pPr>
            <a:r>
              <a:rPr lang="fr-FR" altLang="fr-FR" sz="1800" dirty="0">
                <a:solidFill>
                  <a:srgbClr val="7030A0"/>
                </a:solidFill>
                <a:latin typeface="+mn-lt"/>
              </a:rPr>
              <a:t>range</a:t>
            </a:r>
            <a:r>
              <a:rPr lang="fr-FR" altLang="fr-FR" sz="1800" dirty="0">
                <a:latin typeface="+mn-lt"/>
              </a:rPr>
              <a:t>([début,] fin [, pas])</a:t>
            </a:r>
          </a:p>
          <a:p>
            <a:pPr>
              <a:buFont typeface="Arial" panose="020B0604020202020204" pitchFamily="34" charset="0"/>
              <a:buNone/>
            </a:pPr>
            <a:r>
              <a:rPr lang="fr-FR" altLang="fr-FR" sz="1800" dirty="0">
                <a:latin typeface="+mn-lt"/>
              </a:rPr>
              <a:t>Les arguments entre crochets sont optionnels.</a:t>
            </a:r>
          </a:p>
        </p:txBody>
      </p:sp>
      <p:pic>
        <p:nvPicPr>
          <p:cNvPr id="4" name="Picture 6" descr="https://lh4.googleusercontent.com/v-y8s-ObhAMPHHYzNOiukPGHK6PZgQwGa0Ye701q78lrcJX-OyKMpwnUstAG8w0n7tRSt8SL3Btf2Sm1fDvLpaXHqeWcUriRzSiRJztQ3_YNF44EmmfQTPAV6TNaTGDNIItTxFT-pkE">
            <a:extLst>
              <a:ext uri="{FF2B5EF4-FFF2-40B4-BE49-F238E27FC236}">
                <a16:creationId xmlns:a16="http://schemas.microsoft.com/office/drawing/2014/main" id="{314CC992-DCF0-4BCB-B54E-D7F9F57CB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4900613"/>
            <a:ext cx="4897437" cy="153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https://lh6.googleusercontent.com/yrWy_8zX-E4fxJM9I7JUHLy7-CJ4y8Q_q_YEk8uR00tkSFdXzUsteYEOdr78Yy8RR9zXefROmsjwT1ripI7QzF_m55oXBkPGSScnHrTz4vLC7hPTIzymmRlTO1xAfVJXLMYKYECLhJM">
            <a:extLst>
              <a:ext uri="{FF2B5EF4-FFF2-40B4-BE49-F238E27FC236}">
                <a16:creationId xmlns:a16="http://schemas.microsoft.com/office/drawing/2014/main" id="{7E8FBC38-CC1B-4C47-99F9-41777D087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8" y="3225801"/>
            <a:ext cx="4887912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9974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Les listes</a:t>
            </a: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644417-38AD-43E0-B18F-89730D18E6CA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fr-FR" altLang="fr-FR" sz="2000" dirty="0">
                <a:latin typeface="+mn-lt"/>
              </a:rPr>
              <a:t>Il y a plusieurs actions qui peuvent être utilisées sur les listes:</a:t>
            </a:r>
          </a:p>
        </p:txBody>
      </p:sp>
      <p:pic>
        <p:nvPicPr>
          <p:cNvPr id="4" name="Picture 6" descr="https://lh6.googleusercontent.com/X2KmzDfHYGJ2pyku8EpG_t-4dFQwEWFPaYMCd8loE6UY8eiQ0CMEuVvA5RvM-CHXyvVnRmDhFFWcmWhgyFEPVt_2kO3gu6MrZm4_Qh4PkXr6z6vbgi91Oeeg7N3X0SlajY_HHyO5zWk">
            <a:extLst>
              <a:ext uri="{FF2B5EF4-FFF2-40B4-BE49-F238E27FC236}">
                <a16:creationId xmlns:a16="http://schemas.microsoft.com/office/drawing/2014/main" id="{60B9CA63-EE15-4A1A-BCB4-F5E8EB8A6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73"/>
          <a:stretch>
            <a:fillRect/>
          </a:stretch>
        </p:blipFill>
        <p:spPr bwMode="auto">
          <a:xfrm>
            <a:off x="3990975" y="2490787"/>
            <a:ext cx="4605338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https://lh5.googleusercontent.com/418XLoORlbd3LTVy7ZVQsg7cA4j3IxnVeSg-0wrSY8AFdLU7YSGIXQiQs1bkJ0uYOU0gt7i_9RiteYolLfK8AgsB9acETvbC5sAbwaK-8wFnfHy4PjYw6wgZCCSdo95jRgdB3Ib6Y3U">
            <a:extLst>
              <a:ext uri="{FF2B5EF4-FFF2-40B4-BE49-F238E27FC236}">
                <a16:creationId xmlns:a16="http://schemas.microsoft.com/office/drawing/2014/main" id="{5E3AADB5-AFDA-4E64-B894-17A2AB7D3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4" y="2490787"/>
            <a:ext cx="3211512" cy="328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1145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Les listes</a:t>
            </a: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fr-CH" dirty="0"/>
          </a:p>
        </p:txBody>
      </p:sp>
      <p:pic>
        <p:nvPicPr>
          <p:cNvPr id="3" name="Picture 3" descr="https://lh6.googleusercontent.com/WDnQ41Exs0z0PrJzUZmdD3UupB-ZrS5Aw7DfA8mIvZXc5D_u3WD8Doyd2oW7N_jquqvdsizVTuZ87is7c5MdogQ0yJipeeoxLtnSWL077P4bks_ggwOUt9zm70oNOZ5TysOJn9IIp2g">
            <a:extLst>
              <a:ext uri="{FF2B5EF4-FFF2-40B4-BE49-F238E27FC236}">
                <a16:creationId xmlns:a16="http://schemas.microsoft.com/office/drawing/2014/main" id="{FC355039-3F8C-4356-B0DA-9A74ECD94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44675"/>
            <a:ext cx="4754562" cy="388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https://lh3.googleusercontent.com/5_-RXGrPgXLo_BNX_bPHABsTBMrNi3SeUiYwdyfPIWdHiMR53lFfytwGNjs1vWY85JbwjWVrNNKRPQByhpk_BfibkABNcL1xEI2WF-skEoIeb-3CuQsv7dovSYv2k3VhxvuEpT05AYc">
            <a:extLst>
              <a:ext uri="{FF2B5EF4-FFF2-40B4-BE49-F238E27FC236}">
                <a16:creationId xmlns:a16="http://schemas.microsoft.com/office/drawing/2014/main" id="{62CE591F-85EE-459A-8EFA-98453FB6B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40"/>
          <a:stretch>
            <a:fillRect/>
          </a:stretch>
        </p:blipFill>
        <p:spPr bwMode="auto">
          <a:xfrm>
            <a:off x="4932363" y="1844675"/>
            <a:ext cx="3744912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5330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title" idx="4294967295"/>
          </p:nvPr>
        </p:nvSpPr>
        <p:spPr>
          <a:xfrm>
            <a:off x="1196975" y="0"/>
            <a:ext cx="7947025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0070C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4"/>
                </a:solidFill>
              </a:rPr>
              <a:t>EXERCICE</a:t>
            </a:r>
            <a:endParaRPr dirty="0">
              <a:solidFill>
                <a:schemeClr val="accent4"/>
              </a:solidFill>
            </a:endParaRPr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04" y="116632"/>
            <a:ext cx="725050" cy="7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4207FF-839A-4AE2-A342-BC86793CC55C}"/>
              </a:ext>
            </a:extLst>
          </p:cNvPr>
          <p:cNvSpPr txBox="1"/>
          <p:nvPr/>
        </p:nvSpPr>
        <p:spPr>
          <a:xfrm>
            <a:off x="468743" y="1689084"/>
            <a:ext cx="637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Introduction à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3657D-E0DE-479B-BA84-B0846C8C9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2233116"/>
            <a:ext cx="720000" cy="7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EFF684-C225-481A-AAEC-846FAC23F3A4}"/>
              </a:ext>
            </a:extLst>
          </p:cNvPr>
          <p:cNvSpPr txBox="1"/>
          <p:nvPr/>
        </p:nvSpPr>
        <p:spPr>
          <a:xfrm>
            <a:off x="1591734" y="4422070"/>
            <a:ext cx="637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C1985-47CC-45C2-8DF3-A0E5DE7D5C56}"/>
              </a:ext>
            </a:extLst>
          </p:cNvPr>
          <p:cNvSpPr txBox="1"/>
          <p:nvPr/>
        </p:nvSpPr>
        <p:spPr>
          <a:xfrm>
            <a:off x="1540934" y="3429000"/>
            <a:ext cx="637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Selon le </a:t>
            </a:r>
            <a:r>
              <a:rPr lang="fr-FR" dirty="0" err="1"/>
              <a:t>jupyter</a:t>
            </a:r>
            <a:r>
              <a:rPr lang="fr-FR" dirty="0"/>
              <a:t> notebook - http://localhost:8888/notebooks/s2_2_python_listes.ipynb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7F167-12B7-4650-A9B7-DB41731C1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45" y="3199470"/>
            <a:ext cx="730255" cy="6563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91C96D-E29D-4BD5-A105-3C2C5E4EA3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932" y="4247549"/>
            <a:ext cx="660499" cy="6737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FC9565-0ACC-47DF-8971-28A327A074A8}"/>
              </a:ext>
            </a:extLst>
          </p:cNvPr>
          <p:cNvSpPr txBox="1"/>
          <p:nvPr/>
        </p:nvSpPr>
        <p:spPr>
          <a:xfrm>
            <a:off x="1540934" y="2435930"/>
            <a:ext cx="637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Objectif : utilisation des </a:t>
            </a:r>
            <a:r>
              <a:rPr lang="en-GB" dirty="0" err="1"/>
              <a:t>listes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0C72B-481A-4FEC-A890-8F93D89FB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1734" y="5283511"/>
            <a:ext cx="6943725" cy="10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05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Les dictionnaires</a:t>
            </a: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fr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B2AA3-8F04-4EA1-BD1C-EB9C05FBE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525" y="1547486"/>
            <a:ext cx="7344800" cy="46774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E390AE-FC0A-468F-8FF6-F80E50070BFD}"/>
              </a:ext>
            </a:extLst>
          </p:cNvPr>
          <p:cNvSpPr/>
          <p:nvPr/>
        </p:nvSpPr>
        <p:spPr>
          <a:xfrm>
            <a:off x="4410075" y="1352550"/>
            <a:ext cx="2266950" cy="119697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7FC360-F18B-476A-8312-36286262CB96}"/>
              </a:ext>
            </a:extLst>
          </p:cNvPr>
          <p:cNvSpPr/>
          <p:nvPr/>
        </p:nvSpPr>
        <p:spPr>
          <a:xfrm>
            <a:off x="4733925" y="4476750"/>
            <a:ext cx="3200400" cy="119697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64195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Les dictionnaires</a:t>
            </a: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fr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F9E0C-39C3-45CE-A71C-5682681A001E}"/>
              </a:ext>
            </a:extLst>
          </p:cNvPr>
          <p:cNvSpPr txBox="1"/>
          <p:nvPr/>
        </p:nvSpPr>
        <p:spPr>
          <a:xfrm>
            <a:off x="581025" y="1932563"/>
            <a:ext cx="7848600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fr-FR" dirty="0">
                <a:ea typeface="ＭＳ Ｐゴシック" panose="020B0600070205080204" pitchFamily="34" charset="-128"/>
              </a:rPr>
              <a:t>Dictionnaires </a:t>
            </a:r>
            <a:r>
              <a:rPr lang="fr-FR" altLang="fr-FR" i="1" dirty="0">
                <a:ea typeface="ＭＳ Ｐゴシック" panose="020B0600070205080204" pitchFamily="34" charset="-128"/>
              </a:rPr>
              <a:t>sont des </a:t>
            </a:r>
            <a:r>
              <a:rPr lang="en-US" altLang="fr-FR" i="1" dirty="0">
                <a:ea typeface="ＭＳ Ｐゴシック" panose="020B0600070205080204" pitchFamily="34" charset="-128"/>
              </a:rPr>
              <a:t>associations</a:t>
            </a:r>
            <a:r>
              <a:rPr lang="en-US" altLang="fr-FR" dirty="0">
                <a:ea typeface="ＭＳ Ｐゴシック" panose="020B0600070205080204" pitchFamily="34" charset="-128"/>
              </a:rPr>
              <a:t> de </a:t>
            </a:r>
            <a:r>
              <a:rPr lang="en-US" altLang="fr-FR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clés</a:t>
            </a:r>
            <a:r>
              <a:rPr lang="en-US" altLang="fr-FR" dirty="0">
                <a:ea typeface="ＭＳ Ｐゴシック" panose="020B0600070205080204" pitchFamily="34" charset="-128"/>
              </a:rPr>
              <a:t> et </a:t>
            </a:r>
            <a:r>
              <a:rPr lang="en-US" altLang="fr-FR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valeurs</a:t>
            </a:r>
            <a:endParaRPr lang="en-US" altLang="fr-FR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endParaRPr lang="en-US" altLang="fr-FR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lvl="1">
              <a:buFontTx/>
              <a:buNone/>
            </a:pPr>
            <a:r>
              <a:rPr lang="en-US" alt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mydict</a:t>
            </a:r>
            <a:r>
              <a:rPr lang="en-US" alt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{'Name': ‘</a:t>
            </a:r>
            <a:r>
              <a:rPr lang="en-US" alt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Ciana</a:t>
            </a:r>
            <a:r>
              <a:rPr lang="en-US" alt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', 'Age’: '+50', 'Class': 'First'}; </a:t>
            </a:r>
          </a:p>
          <a:p>
            <a:endParaRPr lang="en-US" altLang="fr-FR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r>
              <a:rPr lang="fr-CH" altLang="fr-FR" dirty="0">
                <a:ea typeface="ＭＳ Ｐゴシック" panose="020B0600070205080204" pitchFamily="34" charset="-128"/>
              </a:rPr>
              <a:t>Chaque clé est séparée de sa valeur par deux points (:), les éléments sont séparés par des virgules, et le tout est entouré d'accolades. Un dictionnaire vide, sans aucun élément, est écrit avec seulement deux accolades, comme ceci : {}.</a:t>
            </a:r>
          </a:p>
          <a:p>
            <a:endParaRPr lang="fr-CH" altLang="fr-FR" dirty="0">
              <a:ea typeface="ＭＳ Ｐゴシック" panose="020B0600070205080204" pitchFamily="34" charset="-128"/>
            </a:endParaRPr>
          </a:p>
          <a:p>
            <a:r>
              <a:rPr lang="en-US" alt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mydict.get</a:t>
            </a:r>
            <a:r>
              <a:rPr lang="en-US" alt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('Name’))</a:t>
            </a:r>
          </a:p>
          <a:p>
            <a:endParaRPr lang="en-US" alt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alt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Ciana</a:t>
            </a:r>
            <a:endParaRPr lang="en-US" alt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H" altLang="fr-FR" dirty="0">
              <a:ea typeface="ＭＳ Ｐゴシック" panose="020B0600070205080204" pitchFamily="34" charset="-128"/>
            </a:endParaRPr>
          </a:p>
          <a:p>
            <a:endParaRPr lang="fr-CH" altLang="fr-FR" dirty="0">
              <a:ea typeface="ＭＳ Ｐゴシック" panose="020B0600070205080204" pitchFamily="34" charset="-128"/>
            </a:endParaRPr>
          </a:p>
          <a:p>
            <a:r>
              <a:rPr lang="fr-CH" altLang="fr-FR" dirty="0">
                <a:ea typeface="ＭＳ Ｐゴシック" panose="020B0600070205080204" pitchFamily="34" charset="-128"/>
              </a:rPr>
              <a:t>Ajout d’une nouvelle entrée :</a:t>
            </a:r>
          </a:p>
          <a:p>
            <a:endParaRPr lang="fr-CH" altLang="fr-FR" dirty="0">
              <a:ea typeface="ＭＳ Ｐゴシック" panose="020B0600070205080204" pitchFamily="34" charset="-128"/>
            </a:endParaRPr>
          </a:p>
          <a:p>
            <a:r>
              <a:rPr lang="en-US" alt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mydict</a:t>
            </a:r>
            <a:r>
              <a:rPr lang="en-US" alt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[‘School’] = ‘</a:t>
            </a:r>
            <a:r>
              <a:rPr lang="en-US" alt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cfgéo</a:t>
            </a:r>
            <a:r>
              <a:rPr lang="en-US" alt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endParaRPr lang="fr-CH" altLang="fr-FR" dirty="0">
              <a:ea typeface="ＭＳ Ｐゴシック" panose="020B0600070205080204" pitchFamily="34" charset="-128"/>
            </a:endParaRPr>
          </a:p>
          <a:p>
            <a:endParaRPr lang="fr-CH" altLang="fr-FR" dirty="0">
              <a:ea typeface="ＭＳ Ｐゴシック" panose="020B0600070205080204" pitchFamily="34" charset="-128"/>
            </a:endParaRPr>
          </a:p>
          <a:p>
            <a:r>
              <a:rPr lang="en-US" alt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mydict</a:t>
            </a:r>
            <a:r>
              <a:rPr lang="en-US" alt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{'Name': ‘</a:t>
            </a:r>
            <a:r>
              <a:rPr lang="en-US" alt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Ciana</a:t>
            </a:r>
            <a:r>
              <a:rPr lang="en-US" alt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', 'Age’: '+50', 'Class': 'First’,’School’:‘</a:t>
            </a:r>
            <a:r>
              <a:rPr lang="en-US" alt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cfgéo</a:t>
            </a:r>
            <a:r>
              <a:rPr lang="en-US" alt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’}; </a:t>
            </a:r>
          </a:p>
          <a:p>
            <a:endParaRPr lang="en-US" altLang="fr-FR" dirty="0">
              <a:ea typeface="ＭＳ Ｐゴシック" panose="020B0600070205080204" pitchFamily="34" charset="-128"/>
            </a:endParaRPr>
          </a:p>
          <a:p>
            <a:pPr lvl="1"/>
            <a:endParaRPr lang="fr-FR" altLang="fr-FR" i="1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2727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Les dictionnaires</a:t>
            </a: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fr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DB26B6-BFF5-439B-BFB6-57AD37073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3" y="1550051"/>
            <a:ext cx="8006841" cy="357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43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Les dictionnaires</a:t>
            </a: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fr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27CEE-B76B-450A-9BF9-05456C41C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68" y="1282672"/>
            <a:ext cx="7222066" cy="527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031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title" idx="4294967295"/>
          </p:nvPr>
        </p:nvSpPr>
        <p:spPr>
          <a:xfrm>
            <a:off x="1196975" y="0"/>
            <a:ext cx="7947025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0070C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4"/>
                </a:solidFill>
              </a:rPr>
              <a:t>EXERCICE</a:t>
            </a:r>
            <a:endParaRPr dirty="0">
              <a:solidFill>
                <a:schemeClr val="accent4"/>
              </a:solidFill>
            </a:endParaRPr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04" y="116632"/>
            <a:ext cx="725050" cy="7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4207FF-839A-4AE2-A342-BC86793CC55C}"/>
              </a:ext>
            </a:extLst>
          </p:cNvPr>
          <p:cNvSpPr txBox="1"/>
          <p:nvPr/>
        </p:nvSpPr>
        <p:spPr>
          <a:xfrm>
            <a:off x="468743" y="1689084"/>
            <a:ext cx="637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Introduction à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3657D-E0DE-479B-BA84-B0846C8C9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2233116"/>
            <a:ext cx="720000" cy="7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EFF684-C225-481A-AAEC-846FAC23F3A4}"/>
              </a:ext>
            </a:extLst>
          </p:cNvPr>
          <p:cNvSpPr txBox="1"/>
          <p:nvPr/>
        </p:nvSpPr>
        <p:spPr>
          <a:xfrm>
            <a:off x="1591734" y="4422070"/>
            <a:ext cx="637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C1985-47CC-45C2-8DF3-A0E5DE7D5C56}"/>
              </a:ext>
            </a:extLst>
          </p:cNvPr>
          <p:cNvSpPr txBox="1"/>
          <p:nvPr/>
        </p:nvSpPr>
        <p:spPr>
          <a:xfrm>
            <a:off x="1540934" y="3429000"/>
            <a:ext cx="637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Selon le </a:t>
            </a:r>
            <a:r>
              <a:rPr lang="fr-FR" dirty="0" err="1"/>
              <a:t>jupyter</a:t>
            </a:r>
            <a:r>
              <a:rPr lang="fr-FR" dirty="0"/>
              <a:t> notebook - http://localhost:8888/notebooks/s2_3_python_dictionnaires.ipynb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7F167-12B7-4650-A9B7-DB41731C1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45" y="3199470"/>
            <a:ext cx="730255" cy="6563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91C96D-E29D-4BD5-A105-3C2C5E4EA3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932" y="4247549"/>
            <a:ext cx="660499" cy="6737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FC9565-0ACC-47DF-8971-28A327A074A8}"/>
              </a:ext>
            </a:extLst>
          </p:cNvPr>
          <p:cNvSpPr txBox="1"/>
          <p:nvPr/>
        </p:nvSpPr>
        <p:spPr>
          <a:xfrm>
            <a:off x="1540934" y="2435930"/>
            <a:ext cx="637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Objectif : Utilisation des </a:t>
            </a:r>
            <a:r>
              <a:rPr lang="en-GB" dirty="0" err="1"/>
              <a:t>dictionnaires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0C72B-481A-4FEC-A890-8F93D89FB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1734" y="5283511"/>
            <a:ext cx="6943725" cy="10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93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Introduction</a:t>
            </a:r>
            <a:endParaRPr lang="fr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799788-8096-4AB5-AF5E-B0A1AC50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88" y="2056361"/>
            <a:ext cx="7113224" cy="2109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966300-7F03-4D26-88EE-8F549222AC1C}"/>
              </a:ext>
            </a:extLst>
          </p:cNvPr>
          <p:cNvSpPr txBox="1"/>
          <p:nvPr/>
        </p:nvSpPr>
        <p:spPr>
          <a:xfrm>
            <a:off x="448733" y="1532664"/>
            <a:ext cx="3691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Fonctionnalités 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4B51A1-5F0C-4D63-9D2C-58FBE5DE4AB1}"/>
              </a:ext>
            </a:extLst>
          </p:cNvPr>
          <p:cNvSpPr txBox="1"/>
          <p:nvPr/>
        </p:nvSpPr>
        <p:spPr>
          <a:xfrm>
            <a:off x="2421465" y="4286322"/>
            <a:ext cx="1981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Transmettre des données dans la base de données (requêtes SQL)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7F9EBB-C382-4EE6-9F6F-4CAFBD172160}"/>
              </a:ext>
            </a:extLst>
          </p:cNvPr>
          <p:cNvCxnSpPr/>
          <p:nvPr/>
        </p:nvCxnSpPr>
        <p:spPr>
          <a:xfrm flipV="1">
            <a:off x="3178381" y="2971800"/>
            <a:ext cx="0" cy="1193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55E129F-C764-4EC4-946F-B6F882B6F64A}"/>
              </a:ext>
            </a:extLst>
          </p:cNvPr>
          <p:cNvSpPr txBox="1"/>
          <p:nvPr/>
        </p:nvSpPr>
        <p:spPr>
          <a:xfrm>
            <a:off x="4572000" y="4305444"/>
            <a:ext cx="23283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Récupérer des données depuis une URL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Traiter ces données (requêtes SQL)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674D82-5A23-4CCA-969E-A6EDC5616651}"/>
              </a:ext>
            </a:extLst>
          </p:cNvPr>
          <p:cNvCxnSpPr>
            <a:cxnSpLocks/>
          </p:cNvCxnSpPr>
          <p:nvPr/>
        </p:nvCxnSpPr>
        <p:spPr>
          <a:xfrm flipV="1">
            <a:off x="5515181" y="3569575"/>
            <a:ext cx="0" cy="716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9745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Les conditions</a:t>
            </a: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CC8BE5-254E-43B6-AF91-5E84919D9C84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fr-FR" altLang="fr-FR" sz="1800" dirty="0">
                <a:latin typeface="+mn-lt"/>
              </a:rPr>
              <a:t>Dans un programme, les conditions permettent de faire des choix dépendants des différentes données que l’on peut retrouver dans notre programme.</a:t>
            </a:r>
          </a:p>
          <a:p>
            <a:pPr>
              <a:buFont typeface="Arial" panose="020B0604020202020204" pitchFamily="34" charset="0"/>
              <a:buNone/>
            </a:pPr>
            <a:endParaRPr lang="fr-FR" altLang="fr-F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96D2EC8-8D14-4FCC-AFEA-899351DC0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2921529"/>
            <a:ext cx="5786437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FA8A88F-3AF8-417F-9D5E-06AA4A990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963" y="2885810"/>
            <a:ext cx="244475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5C5DC8D-F25A-45CB-844A-938B16ADEA0E}"/>
              </a:ext>
            </a:extLst>
          </p:cNvPr>
          <p:cNvSpPr txBox="1"/>
          <p:nvPr/>
        </p:nvSpPr>
        <p:spPr>
          <a:xfrm>
            <a:off x="552980" y="5412316"/>
            <a:ext cx="8280400" cy="646113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 eaLnBrk="1" hangingPunct="1">
              <a:defRPr/>
            </a:pPr>
            <a:r>
              <a:rPr lang="fr-FR" dirty="0">
                <a:solidFill>
                  <a:srgbClr val="FF0000"/>
                </a:solidFill>
              </a:rPr>
              <a:t>*Attention, pour que les lignes soit considérées dans le « if », il est nécessaire de faire un alinéa!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872D89-555B-410A-95B7-BC6ED725B1ED}"/>
              </a:ext>
            </a:extLst>
          </p:cNvPr>
          <p:cNvCxnSpPr/>
          <p:nvPr/>
        </p:nvCxnSpPr>
        <p:spPr>
          <a:xfrm flipH="1" flipV="1">
            <a:off x="728133" y="4470400"/>
            <a:ext cx="660400" cy="9419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064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Les conditions</a:t>
            </a: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fr-CH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CC52573A-9E95-4EDB-95F6-6195E35B4D83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fr-FR" altLang="fr-FR" sz="2000" dirty="0">
                <a:latin typeface="+mn-lt"/>
              </a:rPr>
              <a:t>Il est également possible de gérer plusieurs conditions:</a:t>
            </a:r>
          </a:p>
          <a:p>
            <a:pPr>
              <a:buFont typeface="Arial" panose="020B0604020202020204" pitchFamily="34" charset="0"/>
              <a:buNone/>
            </a:pPr>
            <a:endParaRPr lang="fr-FR" altLang="fr-FR" sz="2000" dirty="0">
              <a:latin typeface="+mn-lt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8EA1738-F675-4E5A-A456-B1D2515F0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708275"/>
            <a:ext cx="5862637" cy="30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4292A5AF-E394-4628-AEDE-264C3F914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2636838"/>
            <a:ext cx="22955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4416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Les conditions</a:t>
            </a: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C162CD-60B0-4F45-8199-142069F61C61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>
              <a:buFont typeface="Arial" charset="0"/>
              <a:buNone/>
              <a:defRPr/>
            </a:pPr>
            <a:r>
              <a:rPr lang="fr-FR" sz="1800" dirty="0">
                <a:solidFill>
                  <a:schemeClr val="accent6"/>
                </a:solidFill>
                <a:latin typeface="+mn-lt"/>
              </a:rPr>
              <a:t>if</a:t>
            </a:r>
            <a:r>
              <a:rPr lang="fr-FR" sz="1800" dirty="0">
                <a:latin typeface="+mn-lt"/>
              </a:rPr>
              <a:t> : de l’anglais « si »</a:t>
            </a:r>
          </a:p>
          <a:p>
            <a:pPr>
              <a:buFont typeface="Arial" charset="0"/>
              <a:buNone/>
              <a:defRPr/>
            </a:pPr>
            <a:r>
              <a:rPr lang="fr-FR" sz="1800" dirty="0" err="1">
                <a:solidFill>
                  <a:schemeClr val="accent6"/>
                </a:solidFill>
                <a:latin typeface="+mn-lt"/>
              </a:rPr>
              <a:t>elif</a:t>
            </a:r>
            <a:r>
              <a:rPr lang="fr-FR" sz="1800" dirty="0">
                <a:latin typeface="+mn-lt"/>
              </a:rPr>
              <a:t> : de l’anglais (</a:t>
            </a:r>
            <a:r>
              <a:rPr lang="fr-FR" sz="1800" dirty="0" err="1">
                <a:latin typeface="+mn-lt"/>
              </a:rPr>
              <a:t>else</a:t>
            </a:r>
            <a:r>
              <a:rPr lang="fr-FR" sz="1800" dirty="0">
                <a:latin typeface="+mn-lt"/>
              </a:rPr>
              <a:t> if) « d’autre si »</a:t>
            </a:r>
          </a:p>
          <a:p>
            <a:pPr>
              <a:buFont typeface="Arial" charset="0"/>
              <a:buNone/>
              <a:defRPr/>
            </a:pPr>
            <a:r>
              <a:rPr lang="fr-FR" sz="1800" dirty="0" err="1">
                <a:solidFill>
                  <a:schemeClr val="accent6"/>
                </a:solidFill>
                <a:latin typeface="+mn-lt"/>
              </a:rPr>
              <a:t>else</a:t>
            </a:r>
            <a:r>
              <a:rPr lang="fr-FR" sz="1800" dirty="0">
                <a:latin typeface="+mn-lt"/>
              </a:rPr>
              <a:t> : de l’anglais « d’autre »</a:t>
            </a:r>
          </a:p>
          <a:p>
            <a:pPr>
              <a:buFont typeface="Arial" charset="0"/>
              <a:buNone/>
              <a:defRPr/>
            </a:pPr>
            <a:r>
              <a:rPr lang="fr-FR" sz="2000" dirty="0">
                <a:latin typeface="+mn-lt"/>
              </a:rPr>
              <a:t>Le « if » doit toujours être placé en premier et le « </a:t>
            </a:r>
            <a:r>
              <a:rPr lang="fr-FR" sz="2000" dirty="0" err="1">
                <a:latin typeface="+mn-lt"/>
              </a:rPr>
              <a:t>else</a:t>
            </a:r>
            <a:r>
              <a:rPr lang="fr-FR" sz="2000" dirty="0">
                <a:latin typeface="+mn-lt"/>
              </a:rPr>
              <a:t> » (optionnel) à la fin!</a:t>
            </a:r>
          </a:p>
          <a:p>
            <a:pPr algn="just">
              <a:buFont typeface="Arial" charset="0"/>
              <a:buNone/>
              <a:defRPr/>
            </a:pPr>
            <a:r>
              <a:rPr lang="fr-FR" sz="2000" dirty="0">
                <a:latin typeface="+mn-lt"/>
              </a:rPr>
              <a:t>Les alinéas sont </a:t>
            </a:r>
            <a:r>
              <a:rPr lang="fr-FR" sz="2000" b="1" u="sng" dirty="0">
                <a:solidFill>
                  <a:srgbClr val="FF0000"/>
                </a:solidFill>
                <a:latin typeface="+mn-lt"/>
              </a:rPr>
              <a:t>nécessaires</a:t>
            </a:r>
            <a:r>
              <a:rPr lang="fr-FR" sz="2000" dirty="0">
                <a:latin typeface="+mn-lt"/>
              </a:rPr>
              <a:t> pour que l’ordinateur comprenne les ordres. </a:t>
            </a:r>
          </a:p>
        </p:txBody>
      </p:sp>
    </p:spTree>
    <p:extLst>
      <p:ext uri="{BB962C8B-B14F-4D97-AF65-F5344CB8AC3E}">
        <p14:creationId xmlns:p14="http://schemas.microsoft.com/office/powerpoint/2010/main" val="2226041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title" idx="4294967295"/>
          </p:nvPr>
        </p:nvSpPr>
        <p:spPr>
          <a:xfrm>
            <a:off x="1196975" y="0"/>
            <a:ext cx="7947025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0070C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4"/>
                </a:solidFill>
              </a:rPr>
              <a:t>EXERCICE</a:t>
            </a:r>
            <a:endParaRPr dirty="0">
              <a:solidFill>
                <a:schemeClr val="accent4"/>
              </a:solidFill>
            </a:endParaRPr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04" y="116632"/>
            <a:ext cx="725050" cy="7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4207FF-839A-4AE2-A342-BC86793CC55C}"/>
              </a:ext>
            </a:extLst>
          </p:cNvPr>
          <p:cNvSpPr txBox="1"/>
          <p:nvPr/>
        </p:nvSpPr>
        <p:spPr>
          <a:xfrm>
            <a:off x="468743" y="1689084"/>
            <a:ext cx="637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Introduction à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3657D-E0DE-479B-BA84-B0846C8C9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2233116"/>
            <a:ext cx="720000" cy="7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EFF684-C225-481A-AAEC-846FAC23F3A4}"/>
              </a:ext>
            </a:extLst>
          </p:cNvPr>
          <p:cNvSpPr txBox="1"/>
          <p:nvPr/>
        </p:nvSpPr>
        <p:spPr>
          <a:xfrm>
            <a:off x="1591734" y="4422070"/>
            <a:ext cx="637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C1985-47CC-45C2-8DF3-A0E5DE7D5C56}"/>
              </a:ext>
            </a:extLst>
          </p:cNvPr>
          <p:cNvSpPr txBox="1"/>
          <p:nvPr/>
        </p:nvSpPr>
        <p:spPr>
          <a:xfrm>
            <a:off x="1540934" y="3429000"/>
            <a:ext cx="637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Selon le </a:t>
            </a:r>
            <a:r>
              <a:rPr lang="fr-FR" dirty="0" err="1"/>
              <a:t>jupyter</a:t>
            </a:r>
            <a:r>
              <a:rPr lang="fr-FR" dirty="0"/>
              <a:t> notebook - http://localhost:8888/notebooks/s2_4_python_conditions_boucles.ipynb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7F167-12B7-4650-A9B7-DB41731C1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45" y="3199470"/>
            <a:ext cx="730255" cy="6563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91C96D-E29D-4BD5-A105-3C2C5E4EA3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932" y="4247549"/>
            <a:ext cx="660499" cy="6737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FC9565-0ACC-47DF-8971-28A327A074A8}"/>
              </a:ext>
            </a:extLst>
          </p:cNvPr>
          <p:cNvSpPr txBox="1"/>
          <p:nvPr/>
        </p:nvSpPr>
        <p:spPr>
          <a:xfrm>
            <a:off x="1540934" y="2435930"/>
            <a:ext cx="637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Objectif : Utilisation des conditions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6EEE7-0739-4C2D-A5CD-9FE9052DC3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5300" y="4879809"/>
            <a:ext cx="6028267" cy="15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16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title" idx="4294967295"/>
          </p:nvPr>
        </p:nvSpPr>
        <p:spPr>
          <a:xfrm>
            <a:off x="1196975" y="0"/>
            <a:ext cx="7947025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0070C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4"/>
                </a:solidFill>
              </a:rPr>
              <a:t>EXERCICE</a:t>
            </a:r>
            <a:endParaRPr dirty="0">
              <a:solidFill>
                <a:schemeClr val="accent4"/>
              </a:solidFill>
            </a:endParaRPr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04" y="116632"/>
            <a:ext cx="725050" cy="7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4207FF-839A-4AE2-A342-BC86793CC55C}"/>
              </a:ext>
            </a:extLst>
          </p:cNvPr>
          <p:cNvSpPr txBox="1"/>
          <p:nvPr/>
        </p:nvSpPr>
        <p:spPr>
          <a:xfrm>
            <a:off x="468743" y="1689084"/>
            <a:ext cx="637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Introduction à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3657D-E0DE-479B-BA84-B0846C8C9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2233116"/>
            <a:ext cx="720000" cy="7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EFF684-C225-481A-AAEC-846FAC23F3A4}"/>
              </a:ext>
            </a:extLst>
          </p:cNvPr>
          <p:cNvSpPr txBox="1"/>
          <p:nvPr/>
        </p:nvSpPr>
        <p:spPr>
          <a:xfrm>
            <a:off x="1591734" y="4422070"/>
            <a:ext cx="637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C1985-47CC-45C2-8DF3-A0E5DE7D5C56}"/>
              </a:ext>
            </a:extLst>
          </p:cNvPr>
          <p:cNvSpPr txBox="1"/>
          <p:nvPr/>
        </p:nvSpPr>
        <p:spPr>
          <a:xfrm>
            <a:off x="1540934" y="3429000"/>
            <a:ext cx="637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Selon le </a:t>
            </a:r>
            <a:r>
              <a:rPr lang="fr-FR" dirty="0" err="1"/>
              <a:t>jupyter</a:t>
            </a:r>
            <a:r>
              <a:rPr lang="fr-FR" dirty="0"/>
              <a:t> notebook - http://localhost:8888/notebooks/s2_4_python_conditions_boucles.ipynb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7F167-12B7-4650-A9B7-DB41731C1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45" y="3199470"/>
            <a:ext cx="730255" cy="6563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91C96D-E29D-4BD5-A105-3C2C5E4EA3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932" y="4247549"/>
            <a:ext cx="660499" cy="6737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FC9565-0ACC-47DF-8971-28A327A074A8}"/>
              </a:ext>
            </a:extLst>
          </p:cNvPr>
          <p:cNvSpPr txBox="1"/>
          <p:nvPr/>
        </p:nvSpPr>
        <p:spPr>
          <a:xfrm>
            <a:off x="1540934" y="2435930"/>
            <a:ext cx="637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Objectif : Utilisation des conditions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674F99-C22C-4776-82D9-0EF95A3656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2787" y="4833658"/>
            <a:ext cx="6375400" cy="159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56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Les boucles</a:t>
            </a: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C1CB3B-F855-4726-9DC2-CC7C9C0A1561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algn="just">
              <a:buFont typeface="Arial" panose="020B0604020202020204" pitchFamily="34" charset="0"/>
              <a:buNone/>
            </a:pPr>
            <a:r>
              <a:rPr lang="fr-FR" altLang="fr-FR" sz="2000" dirty="0">
                <a:latin typeface="+mn-lt"/>
              </a:rPr>
              <a:t>Les boucles sont très importantes en programmation. Elles permettent de répéter des instruction un nombre de fois défini à l’avance.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C4A9D23-2C4C-4FFB-9031-55584EB51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813" y="3208867"/>
            <a:ext cx="5400675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3704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Les boucles</a:t>
            </a: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fr-CH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1DE55403-EF0C-423C-9106-9B14069ADBB6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algn="just">
              <a:buFont typeface="Arial" charset="0"/>
              <a:buNone/>
              <a:defRPr/>
            </a:pPr>
            <a:r>
              <a:rPr lang="fr-FR" sz="2000" dirty="0">
                <a:latin typeface="+mn-lt"/>
              </a:rPr>
              <a:t>Une boucle </a:t>
            </a:r>
            <a:r>
              <a:rPr lang="fr-FR" sz="2000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while</a:t>
            </a:r>
            <a:r>
              <a:rPr lang="fr-FR" sz="2000" dirty="0">
                <a:latin typeface="+mn-lt"/>
              </a:rPr>
              <a:t> répète les instruction tant que la condition d’entrée est vérifiée (</a:t>
            </a:r>
            <a:r>
              <a:rPr lang="fr-FR" sz="2000" dirty="0" err="1">
                <a:solidFill>
                  <a:srgbClr val="7030A0"/>
                </a:solidFill>
                <a:latin typeface="+mn-lt"/>
              </a:rPr>
              <a:t>True</a:t>
            </a:r>
            <a:r>
              <a:rPr lang="fr-FR" sz="2000" dirty="0">
                <a:latin typeface="+mn-lt"/>
              </a:rPr>
              <a:t>).</a:t>
            </a:r>
          </a:p>
          <a:p>
            <a:pPr algn="just">
              <a:buFont typeface="Arial" charset="0"/>
              <a:buNone/>
              <a:defRPr/>
            </a:pPr>
            <a:r>
              <a:rPr lang="fr-FR" sz="2000" dirty="0">
                <a:latin typeface="+mn-lt"/>
              </a:rPr>
              <a:t>Les instructions présentes dans la boucle doivent être décalées d’un alinéa de plus que l’initialisation de la boucle.</a:t>
            </a:r>
          </a:p>
          <a:p>
            <a:pPr algn="just">
              <a:buFont typeface="Arial" charset="0"/>
              <a:buNone/>
              <a:defRPr/>
            </a:pPr>
            <a:r>
              <a:rPr lang="fr-FR" sz="2000" b="1" dirty="0">
                <a:solidFill>
                  <a:srgbClr val="FF0000"/>
                </a:solidFill>
                <a:latin typeface="+mn-lt"/>
              </a:rPr>
              <a:t>Attention, ce genre de boucle peut entrainer des boucles infinies!</a:t>
            </a:r>
          </a:p>
        </p:txBody>
      </p:sp>
    </p:spTree>
    <p:extLst>
      <p:ext uri="{BB962C8B-B14F-4D97-AF65-F5344CB8AC3E}">
        <p14:creationId xmlns:p14="http://schemas.microsoft.com/office/powerpoint/2010/main" val="3753942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Les boucles</a:t>
            </a: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fr-CH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ED820BE5-68C9-4645-8B7B-291F36AAF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844675"/>
            <a:ext cx="3863975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EC6AF39-AFCC-4F19-87AE-A2261894BC35}"/>
              </a:ext>
            </a:extLst>
          </p:cNvPr>
          <p:cNvSpPr/>
          <p:nvPr/>
        </p:nvSpPr>
        <p:spPr>
          <a:xfrm>
            <a:off x="611188" y="1844675"/>
            <a:ext cx="792162" cy="504825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7AD413-EA60-4E64-AE22-32BA943FE754}"/>
              </a:ext>
            </a:extLst>
          </p:cNvPr>
          <p:cNvSpPr/>
          <p:nvPr/>
        </p:nvSpPr>
        <p:spPr>
          <a:xfrm>
            <a:off x="1908175" y="2636838"/>
            <a:ext cx="1511300" cy="504825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963186-1837-41F0-9B82-5073EE9FB107}"/>
              </a:ext>
            </a:extLst>
          </p:cNvPr>
          <p:cNvSpPr/>
          <p:nvPr/>
        </p:nvSpPr>
        <p:spPr>
          <a:xfrm>
            <a:off x="1403350" y="3429000"/>
            <a:ext cx="1223963" cy="50482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813570-04A3-40C7-BB2F-EA79C87B23B0}"/>
              </a:ext>
            </a:extLst>
          </p:cNvPr>
          <p:cNvSpPr/>
          <p:nvPr/>
        </p:nvSpPr>
        <p:spPr>
          <a:xfrm>
            <a:off x="611188" y="4292600"/>
            <a:ext cx="1944687" cy="504825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24" name="ZoneTexte 8">
            <a:extLst>
              <a:ext uri="{FF2B5EF4-FFF2-40B4-BE49-F238E27FC236}">
                <a16:creationId xmlns:a16="http://schemas.microsoft.com/office/drawing/2014/main" id="{0334B9E2-6932-4E3E-B10B-299E65B69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163" y="1844675"/>
            <a:ext cx="282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Arial" panose="020B0604020202020204" pitchFamily="34" charset="0"/>
              </a:rPr>
              <a:t>Initialisation de la variable</a:t>
            </a: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D73B61AE-4AC1-4C4F-941B-8207E0976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5600" y="2636838"/>
            <a:ext cx="30972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Arial" panose="020B0604020202020204" pitchFamily="34" charset="0"/>
              </a:rPr>
              <a:t>Condition de sortie de la boucle. La boucle va se répéter tant que cette condition est vérifiée</a:t>
            </a:r>
          </a:p>
        </p:txBody>
      </p:sp>
      <p:sp>
        <p:nvSpPr>
          <p:cNvPr id="26" name="ZoneTexte 10">
            <a:extLst>
              <a:ext uri="{FF2B5EF4-FFF2-40B4-BE49-F238E27FC236}">
                <a16:creationId xmlns:a16="http://schemas.microsoft.com/office/drawing/2014/main" id="{FA5ED21B-C4E9-4413-A3A1-EB759B0E3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5600" y="4221163"/>
            <a:ext cx="31686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Arial" panose="020B0604020202020204" pitchFamily="34" charset="0"/>
              </a:rPr>
              <a:t>La variable i va s’incrémenter à chaque boucle.</a:t>
            </a:r>
          </a:p>
        </p:txBody>
      </p:sp>
      <p:sp>
        <p:nvSpPr>
          <p:cNvPr id="27" name="ZoneTexte 11">
            <a:extLst>
              <a:ext uri="{FF2B5EF4-FFF2-40B4-BE49-F238E27FC236}">
                <a16:creationId xmlns:a16="http://schemas.microsoft.com/office/drawing/2014/main" id="{3F94C561-93CE-4BD0-8A33-E69B4705C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977" y="5730874"/>
            <a:ext cx="79930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fr-FR" altLang="fr-FR" sz="1800" dirty="0">
                <a:latin typeface="Arial" panose="020B0604020202020204" pitchFamily="34" charset="0"/>
              </a:rPr>
              <a:t>Cette instruction n’est pas dans la boucle. Le résultat affiché dans la console sera la valeur de la variable i à la fin du programme (i = 10 000)</a:t>
            </a:r>
          </a:p>
        </p:txBody>
      </p:sp>
      <p:cxnSp>
        <p:nvCxnSpPr>
          <p:cNvPr id="28" name="Connecteur droit avec flèche 13">
            <a:extLst>
              <a:ext uri="{FF2B5EF4-FFF2-40B4-BE49-F238E27FC236}">
                <a16:creationId xmlns:a16="http://schemas.microsoft.com/office/drawing/2014/main" id="{C70B293F-F2A3-4B0D-B0B7-D3131E9A7F6A}"/>
              </a:ext>
            </a:extLst>
          </p:cNvPr>
          <p:cNvCxnSpPr>
            <a:stCxn id="20" idx="3"/>
          </p:cNvCxnSpPr>
          <p:nvPr/>
        </p:nvCxnSpPr>
        <p:spPr>
          <a:xfrm flipV="1">
            <a:off x="1403350" y="2060575"/>
            <a:ext cx="3889375" cy="36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Connecteur droit avec flèche 14">
            <a:extLst>
              <a:ext uri="{FF2B5EF4-FFF2-40B4-BE49-F238E27FC236}">
                <a16:creationId xmlns:a16="http://schemas.microsoft.com/office/drawing/2014/main" id="{AA05E74F-717C-4B3E-B25F-82C5A96AA6CE}"/>
              </a:ext>
            </a:extLst>
          </p:cNvPr>
          <p:cNvCxnSpPr>
            <a:stCxn id="21" idx="3"/>
          </p:cNvCxnSpPr>
          <p:nvPr/>
        </p:nvCxnSpPr>
        <p:spPr>
          <a:xfrm flipV="1">
            <a:off x="3419475" y="2852738"/>
            <a:ext cx="1944688" cy="3651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Connecteur droit avec flèche 15">
            <a:extLst>
              <a:ext uri="{FF2B5EF4-FFF2-40B4-BE49-F238E27FC236}">
                <a16:creationId xmlns:a16="http://schemas.microsoft.com/office/drawing/2014/main" id="{C8D95079-47E5-4487-ABEA-EF4D9D02D859}"/>
              </a:ext>
            </a:extLst>
          </p:cNvPr>
          <p:cNvCxnSpPr>
            <a:stCxn id="22" idx="3"/>
          </p:cNvCxnSpPr>
          <p:nvPr/>
        </p:nvCxnSpPr>
        <p:spPr>
          <a:xfrm>
            <a:off x="2627313" y="3681413"/>
            <a:ext cx="2808287" cy="68421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Connecteur droit avec flèche 16">
            <a:extLst>
              <a:ext uri="{FF2B5EF4-FFF2-40B4-BE49-F238E27FC236}">
                <a16:creationId xmlns:a16="http://schemas.microsoft.com/office/drawing/2014/main" id="{5FC5D3DB-F90D-4540-A41C-0D4A92EACDF7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583532" y="4797425"/>
            <a:ext cx="324643" cy="93344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6845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Les boucles</a:t>
            </a: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fr-CH" dirty="0"/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F3A10A49-0CAE-4A1C-8C81-F27E4CD8DED0}"/>
              </a:ext>
            </a:extLst>
          </p:cNvPr>
          <p:cNvSpPr txBox="1">
            <a:spLocks/>
          </p:cNvSpPr>
          <p:nvPr/>
        </p:nvSpPr>
        <p:spPr>
          <a:xfrm>
            <a:off x="457200" y="149013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fr-FR" altLang="fr-FR" i="1" u="sng"/>
              <a:t>Exemple de boucle infinie: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6AF01699-D722-4A52-A95E-FC7D1EA79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94972"/>
            <a:ext cx="2185988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ZoneTexte 4">
            <a:extLst>
              <a:ext uri="{FF2B5EF4-FFF2-40B4-BE49-F238E27FC236}">
                <a16:creationId xmlns:a16="http://schemas.microsoft.com/office/drawing/2014/main" id="{4DE7591F-D6EB-4861-A65E-4E69E8959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175" y="2742672"/>
            <a:ext cx="43926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Arial" panose="020B0604020202020204" pitchFamily="34" charset="0"/>
              </a:rPr>
              <a:t>Ici, les instructions se répéteront tant que i sera supérieur à 1</a:t>
            </a:r>
          </a:p>
        </p:txBody>
      </p:sp>
      <p:sp>
        <p:nvSpPr>
          <p:cNvPr id="19" name="ZoneTexte 5">
            <a:extLst>
              <a:ext uri="{FF2B5EF4-FFF2-40B4-BE49-F238E27FC236}">
                <a16:creationId xmlns:a16="http://schemas.microsoft.com/office/drawing/2014/main" id="{FE24CEDB-8664-4372-B4BD-7CB603FF9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175" y="3463397"/>
            <a:ext cx="43926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Arial" panose="020B0604020202020204" pitchFamily="34" charset="0"/>
              </a:rPr>
              <a:t>La variable i est initialisée à la valeur 2 et continue d’augmenter.</a:t>
            </a:r>
          </a:p>
        </p:txBody>
      </p:sp>
      <p:cxnSp>
        <p:nvCxnSpPr>
          <p:cNvPr id="20" name="Connecteur droit avec flèche 7">
            <a:extLst>
              <a:ext uri="{FF2B5EF4-FFF2-40B4-BE49-F238E27FC236}">
                <a16:creationId xmlns:a16="http://schemas.microsoft.com/office/drawing/2014/main" id="{CD608918-8816-4F6A-B55B-1C54CEA9F3ED}"/>
              </a:ext>
            </a:extLst>
          </p:cNvPr>
          <p:cNvCxnSpPr/>
          <p:nvPr/>
        </p:nvCxnSpPr>
        <p:spPr>
          <a:xfrm flipV="1">
            <a:off x="2700338" y="2958572"/>
            <a:ext cx="1439862" cy="1444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Connecteur droit avec flèche 9">
            <a:extLst>
              <a:ext uri="{FF2B5EF4-FFF2-40B4-BE49-F238E27FC236}">
                <a16:creationId xmlns:a16="http://schemas.microsoft.com/office/drawing/2014/main" id="{8017CD93-C86C-4121-B11F-DADE8475A84C}"/>
              </a:ext>
            </a:extLst>
          </p:cNvPr>
          <p:cNvCxnSpPr/>
          <p:nvPr/>
        </p:nvCxnSpPr>
        <p:spPr>
          <a:xfrm flipV="1">
            <a:off x="2484438" y="3606272"/>
            <a:ext cx="1655762" cy="2174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Flèche courbée vers le bas 12">
            <a:extLst>
              <a:ext uri="{FF2B5EF4-FFF2-40B4-BE49-F238E27FC236}">
                <a16:creationId xmlns:a16="http://schemas.microsoft.com/office/drawing/2014/main" id="{E76F2CBD-CB13-4D54-9B27-F85B19C4CEDF}"/>
              </a:ext>
            </a:extLst>
          </p:cNvPr>
          <p:cNvSpPr/>
          <p:nvPr/>
        </p:nvSpPr>
        <p:spPr>
          <a:xfrm>
            <a:off x="3708400" y="4255559"/>
            <a:ext cx="3598863" cy="719138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>
              <a:solidFill>
                <a:schemeClr val="tx1"/>
              </a:solidFill>
            </a:endParaRPr>
          </a:p>
        </p:txBody>
      </p:sp>
      <p:sp>
        <p:nvSpPr>
          <p:cNvPr id="23" name="Flèche courbée vers le haut 13">
            <a:extLst>
              <a:ext uri="{FF2B5EF4-FFF2-40B4-BE49-F238E27FC236}">
                <a16:creationId xmlns:a16="http://schemas.microsoft.com/office/drawing/2014/main" id="{3D3B886E-332B-46E5-88D2-13472D4A4352}"/>
              </a:ext>
            </a:extLst>
          </p:cNvPr>
          <p:cNvSpPr/>
          <p:nvPr/>
        </p:nvSpPr>
        <p:spPr>
          <a:xfrm flipH="1">
            <a:off x="3635375" y="5766859"/>
            <a:ext cx="3600450" cy="720725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ZoneTexte 14">
            <a:extLst>
              <a:ext uri="{FF2B5EF4-FFF2-40B4-BE49-F238E27FC236}">
                <a16:creationId xmlns:a16="http://schemas.microsoft.com/office/drawing/2014/main" id="{B6927237-C9D6-4C00-9713-F8EA1D575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5047722"/>
            <a:ext cx="14922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solidFill>
                  <a:srgbClr val="FF0000"/>
                </a:solidFill>
                <a:latin typeface="Arial" panose="020B0604020202020204" pitchFamily="34" charset="0"/>
              </a:rPr>
              <a:t>La variable i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solidFill>
                  <a:srgbClr val="FF0000"/>
                </a:solidFill>
                <a:latin typeface="Arial" panose="020B0604020202020204" pitchFamily="34" charset="0"/>
              </a:rPr>
              <a:t>augmente</a:t>
            </a:r>
          </a:p>
        </p:txBody>
      </p:sp>
      <p:sp>
        <p:nvSpPr>
          <p:cNvPr id="25" name="ZoneTexte 15">
            <a:extLst>
              <a:ext uri="{FF2B5EF4-FFF2-40B4-BE49-F238E27FC236}">
                <a16:creationId xmlns:a16="http://schemas.microsoft.com/office/drawing/2014/main" id="{8D1CD505-7C06-48AD-ABD5-1439EB118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5047722"/>
            <a:ext cx="26209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solidFill>
                  <a:srgbClr val="FF0000"/>
                </a:solidFill>
                <a:latin typeface="Arial" panose="020B0604020202020204" pitchFamily="34" charset="0"/>
              </a:rPr>
              <a:t>Tant que i&gt;1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solidFill>
                  <a:srgbClr val="FF0000"/>
                </a:solidFill>
                <a:latin typeface="Arial" panose="020B0604020202020204" pitchFamily="34" charset="0"/>
              </a:rPr>
              <a:t>On reste dans la boucle</a:t>
            </a:r>
          </a:p>
        </p:txBody>
      </p:sp>
    </p:spTree>
    <p:extLst>
      <p:ext uri="{BB962C8B-B14F-4D97-AF65-F5344CB8AC3E}">
        <p14:creationId xmlns:p14="http://schemas.microsoft.com/office/powerpoint/2010/main" val="3472340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Les boucles</a:t>
            </a: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4BE2EE-AEC9-4BE8-92C2-C8128EC3FE8F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algn="just">
              <a:buFont typeface="Arial" charset="0"/>
              <a:buNone/>
              <a:defRPr/>
            </a:pPr>
            <a:r>
              <a:rPr lang="fr-FR" sz="2000" dirty="0">
                <a:latin typeface="+mn-lt"/>
              </a:rPr>
              <a:t>La boucle 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for</a:t>
            </a:r>
            <a:r>
              <a:rPr lang="fr-FR" sz="2000" dirty="0">
                <a:latin typeface="+mn-lt"/>
              </a:rPr>
              <a:t> va parcourir une liste et renvoyer toutes les valeurs de la liste dans une variable définie dans la boucle.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9A9AC1C-5439-4BFF-9922-FE83CF399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997200"/>
            <a:ext cx="6726237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E047CE6-C41C-425B-B59D-61FE266AE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221163"/>
            <a:ext cx="877887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F8970C-E47B-4EE7-B42E-A34D911A0EFD}"/>
              </a:ext>
            </a:extLst>
          </p:cNvPr>
          <p:cNvSpPr/>
          <p:nvPr/>
        </p:nvSpPr>
        <p:spPr>
          <a:xfrm>
            <a:off x="900113" y="3644900"/>
            <a:ext cx="215900" cy="215900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cxnSp>
        <p:nvCxnSpPr>
          <p:cNvPr id="7" name="Connecteur droit avec flèche 7">
            <a:extLst>
              <a:ext uri="{FF2B5EF4-FFF2-40B4-BE49-F238E27FC236}">
                <a16:creationId xmlns:a16="http://schemas.microsoft.com/office/drawing/2014/main" id="{FD6064CB-EF51-4ACF-B1E8-A2DEF4721E43}"/>
              </a:ext>
            </a:extLst>
          </p:cNvPr>
          <p:cNvCxnSpPr>
            <a:stCxn id="6" idx="3"/>
          </p:cNvCxnSpPr>
          <p:nvPr/>
        </p:nvCxnSpPr>
        <p:spPr>
          <a:xfrm>
            <a:off x="1116013" y="3752850"/>
            <a:ext cx="3024187" cy="13319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ZoneTexte 9">
            <a:extLst>
              <a:ext uri="{FF2B5EF4-FFF2-40B4-BE49-F238E27FC236}">
                <a16:creationId xmlns:a16="http://schemas.microsoft.com/office/drawing/2014/main" id="{5228E71F-DE79-4601-BCDC-32CA2C9B1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5013325"/>
            <a:ext cx="4248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800">
                <a:latin typeface="Arial" panose="020B0604020202020204" pitchFamily="34" charset="0"/>
              </a:rPr>
              <a:t>La variable i va prendre alternativement toutes les valeurs de la liste.</a:t>
            </a:r>
          </a:p>
        </p:txBody>
      </p:sp>
    </p:spTree>
    <p:extLst>
      <p:ext uri="{BB962C8B-B14F-4D97-AF65-F5344CB8AC3E}">
        <p14:creationId xmlns:p14="http://schemas.microsoft.com/office/powerpoint/2010/main" val="3759322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Introduction</a:t>
            </a:r>
            <a:endParaRPr lang="fr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66300-7F03-4D26-88EE-8F549222AC1C}"/>
              </a:ext>
            </a:extLst>
          </p:cNvPr>
          <p:cNvSpPr txBox="1"/>
          <p:nvPr/>
        </p:nvSpPr>
        <p:spPr>
          <a:xfrm>
            <a:off x="448733" y="1532664"/>
            <a:ext cx="3691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JSON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C3CAF3-1A84-47FB-9BCD-2FE8DB4AD6A3}"/>
              </a:ext>
            </a:extLst>
          </p:cNvPr>
          <p:cNvSpPr>
            <a:spLocks noGrp="1"/>
          </p:cNvSpPr>
          <p:nvPr/>
        </p:nvSpPr>
        <p:spPr bwMode="auto">
          <a:xfrm>
            <a:off x="646378" y="2015263"/>
            <a:ext cx="8574088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800" dirty="0"/>
              <a:t>{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800" dirty="0"/>
              <a:t>	"name": "John Smith",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800" dirty="0"/>
              <a:t>	"age": 35,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800" dirty="0"/>
              <a:t>	"address": 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800" dirty="0"/>
              <a:t>		"street": "5 main St.",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800" dirty="0"/>
              <a:t>		"city": "Austin"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800" dirty="0"/>
              <a:t>	},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800" dirty="0"/>
              <a:t>	"children": ["Mary", "Abel"]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800" dirty="0"/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C4E891-E663-49D8-8832-6473F79E0B3B}"/>
              </a:ext>
            </a:extLst>
          </p:cNvPr>
          <p:cNvSpPr txBox="1"/>
          <p:nvPr/>
        </p:nvSpPr>
        <p:spPr>
          <a:xfrm>
            <a:off x="4875215" y="3259723"/>
            <a:ext cx="3691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2"/>
                </a:solidFill>
              </a:rPr>
              <a:t>Dictionnaire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9F05CD-2AA3-48E4-8909-16C75CAA1FEB}"/>
              </a:ext>
            </a:extLst>
          </p:cNvPr>
          <p:cNvSpPr/>
          <p:nvPr/>
        </p:nvSpPr>
        <p:spPr>
          <a:xfrm>
            <a:off x="1549400" y="2319867"/>
            <a:ext cx="3238500" cy="24126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6294FF-9C4C-4571-BFFE-A40BA2126D32}"/>
              </a:ext>
            </a:extLst>
          </p:cNvPr>
          <p:cNvSpPr txBox="1"/>
          <p:nvPr/>
        </p:nvSpPr>
        <p:spPr>
          <a:xfrm>
            <a:off x="1856981" y="1929180"/>
            <a:ext cx="823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</a:rPr>
              <a:t>Clé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5BF60A-C56B-4A5E-B2AE-CFDA14CF21F5}"/>
              </a:ext>
            </a:extLst>
          </p:cNvPr>
          <p:cNvSpPr txBox="1"/>
          <p:nvPr/>
        </p:nvSpPr>
        <p:spPr>
          <a:xfrm>
            <a:off x="2965718" y="1935895"/>
            <a:ext cx="823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</a:rPr>
              <a:t>Valeur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C646A4-8FF5-478B-BF3D-7CA0E141D0FE}"/>
              </a:ext>
            </a:extLst>
          </p:cNvPr>
          <p:cNvCxnSpPr/>
          <p:nvPr/>
        </p:nvCxnSpPr>
        <p:spPr>
          <a:xfrm>
            <a:off x="1685398" y="1926524"/>
            <a:ext cx="0" cy="3385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CE8AD3-71BE-4A54-86C3-042F80BC504C}"/>
              </a:ext>
            </a:extLst>
          </p:cNvPr>
          <p:cNvCxnSpPr>
            <a:cxnSpLocks/>
          </p:cNvCxnSpPr>
          <p:nvPr/>
        </p:nvCxnSpPr>
        <p:spPr>
          <a:xfrm>
            <a:off x="1988344" y="2193131"/>
            <a:ext cx="0" cy="2738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3DF144A-F490-4F11-B0F7-1A68BC4480E0}"/>
              </a:ext>
            </a:extLst>
          </p:cNvPr>
          <p:cNvCxnSpPr>
            <a:cxnSpLocks/>
          </p:cNvCxnSpPr>
          <p:nvPr/>
        </p:nvCxnSpPr>
        <p:spPr>
          <a:xfrm>
            <a:off x="3098007" y="2193131"/>
            <a:ext cx="0" cy="2738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5D47218-B201-4733-8598-8FD187D135D6}"/>
              </a:ext>
            </a:extLst>
          </p:cNvPr>
          <p:cNvSpPr txBox="1"/>
          <p:nvPr/>
        </p:nvSpPr>
        <p:spPr>
          <a:xfrm>
            <a:off x="1549400" y="1640931"/>
            <a:ext cx="3691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</a:rPr>
              <a:t>Dictionnaire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15F805-16C0-475E-AEAF-603E05437B29}"/>
              </a:ext>
            </a:extLst>
          </p:cNvPr>
          <p:cNvSpPr/>
          <p:nvPr/>
        </p:nvSpPr>
        <p:spPr>
          <a:xfrm>
            <a:off x="2546350" y="3346450"/>
            <a:ext cx="2165349" cy="71755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012D23-5C19-4215-BC0C-E7C026DED367}"/>
              </a:ext>
            </a:extLst>
          </p:cNvPr>
          <p:cNvSpPr/>
          <p:nvPr/>
        </p:nvSpPr>
        <p:spPr>
          <a:xfrm>
            <a:off x="2709867" y="4373713"/>
            <a:ext cx="1665284" cy="28767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>
              <a:solidFill>
                <a:schemeClr val="tx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282737-5A66-4207-81AF-27D82E6ABF42}"/>
              </a:ext>
            </a:extLst>
          </p:cNvPr>
          <p:cNvSpPr txBox="1"/>
          <p:nvPr/>
        </p:nvSpPr>
        <p:spPr>
          <a:xfrm>
            <a:off x="4857753" y="4288297"/>
            <a:ext cx="3691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rgbClr val="0070C0"/>
                </a:solidFill>
              </a:rPr>
              <a:t>Liste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75AB9D-4ABC-4625-9F7A-C5B22EFF988B}"/>
              </a:ext>
            </a:extLst>
          </p:cNvPr>
          <p:cNvCxnSpPr/>
          <p:nvPr/>
        </p:nvCxnSpPr>
        <p:spPr>
          <a:xfrm flipH="1">
            <a:off x="4711699" y="3598277"/>
            <a:ext cx="40005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C9BDFF-97F8-4DC2-8DDC-C4D29F0C14BD}"/>
              </a:ext>
            </a:extLst>
          </p:cNvPr>
          <p:cNvCxnSpPr>
            <a:cxnSpLocks/>
          </p:cNvCxnSpPr>
          <p:nvPr/>
        </p:nvCxnSpPr>
        <p:spPr>
          <a:xfrm flipH="1">
            <a:off x="4387850" y="4606063"/>
            <a:ext cx="61912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5ECED64-F51B-44C8-892A-88D99DCCC582}"/>
              </a:ext>
            </a:extLst>
          </p:cNvPr>
          <p:cNvSpPr txBox="1"/>
          <p:nvPr/>
        </p:nvSpPr>
        <p:spPr>
          <a:xfrm>
            <a:off x="6568020" y="2261926"/>
            <a:ext cx="2248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Fichier texte</a:t>
            </a:r>
          </a:p>
          <a:p>
            <a:endParaRPr lang="fr-FR" dirty="0"/>
          </a:p>
          <a:p>
            <a:r>
              <a:rPr lang="fr-FR" dirty="0"/>
              <a:t>Doit être utilisation par python </a:t>
            </a:r>
            <a:r>
              <a:rPr lang="fr-FR" dirty="0">
                <a:sym typeface="Wingdings" panose="05000000000000000000" pitchFamily="2" charset="2"/>
              </a:rPr>
              <a:t> on doit savoir comment traiter des listes et des dictionnaires en python. 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48217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Les boucles</a:t>
            </a: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5F06C1-B7F1-48AA-91D7-3F39A0DA5C00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algn="just">
              <a:buFont typeface="Arial" charset="0"/>
              <a:buNone/>
              <a:defRPr/>
            </a:pPr>
            <a:r>
              <a:rPr lang="fr-FR" sz="2000" dirty="0">
                <a:latin typeface="+mn-lt"/>
              </a:rPr>
              <a:t>On peut utiliser l’outil </a:t>
            </a:r>
            <a:r>
              <a:rPr lang="fr-FR" sz="2000" dirty="0">
                <a:solidFill>
                  <a:srgbClr val="7030A0"/>
                </a:solidFill>
                <a:latin typeface="+mn-lt"/>
              </a:rPr>
              <a:t>range</a:t>
            </a:r>
            <a:r>
              <a:rPr lang="fr-FR" sz="2000" dirty="0">
                <a:latin typeface="+mn-lt"/>
              </a:rPr>
              <a:t> avec la boucle 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for</a:t>
            </a:r>
            <a:r>
              <a:rPr lang="fr-FR" sz="2000" dirty="0">
                <a:latin typeface="+mn-lt"/>
              </a:rPr>
              <a:t>. Cela permet de parcourir une liste d’entier définie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4B30ADB-3328-4619-B08B-D282695C6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636838"/>
            <a:ext cx="3406775" cy="8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AFD23E2A-28CA-4BCF-B6F9-EED8FC5EE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357563"/>
            <a:ext cx="503237" cy="33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694D22-C249-44B2-B293-3DE4FC7F5294}"/>
              </a:ext>
            </a:extLst>
          </p:cNvPr>
          <p:cNvSpPr/>
          <p:nvPr/>
        </p:nvSpPr>
        <p:spPr>
          <a:xfrm>
            <a:off x="2916238" y="2781300"/>
            <a:ext cx="287337" cy="28733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cxnSp>
        <p:nvCxnSpPr>
          <p:cNvPr id="7" name="Connecteur droit avec flèche 7">
            <a:extLst>
              <a:ext uri="{FF2B5EF4-FFF2-40B4-BE49-F238E27FC236}">
                <a16:creationId xmlns:a16="http://schemas.microsoft.com/office/drawing/2014/main" id="{B0D1E91C-F753-47E2-801E-6399DEBDA720}"/>
              </a:ext>
            </a:extLst>
          </p:cNvPr>
          <p:cNvCxnSpPr>
            <a:stCxn id="6" idx="3"/>
          </p:cNvCxnSpPr>
          <p:nvPr/>
        </p:nvCxnSpPr>
        <p:spPr>
          <a:xfrm>
            <a:off x="3203575" y="2924175"/>
            <a:ext cx="1296988" cy="792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ZoneTexte 8">
            <a:extLst>
              <a:ext uri="{FF2B5EF4-FFF2-40B4-BE49-F238E27FC236}">
                <a16:creationId xmlns:a16="http://schemas.microsoft.com/office/drawing/2014/main" id="{22B54169-0DFA-4267-BF7D-460E30487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3789363"/>
            <a:ext cx="44640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fr-FR" altLang="fr-FR" sz="1600" i="1">
                <a:latin typeface="Arial" panose="020B0604020202020204" pitchFamily="34" charset="0"/>
              </a:rPr>
              <a:t>*La fonction range permet de déterminer à l’avance combien de fois on veut répéter les instructions (dans cet exemple, les instructions seront répétées 10 fois)</a:t>
            </a:r>
          </a:p>
        </p:txBody>
      </p:sp>
    </p:spTree>
    <p:extLst>
      <p:ext uri="{BB962C8B-B14F-4D97-AF65-F5344CB8AC3E}">
        <p14:creationId xmlns:p14="http://schemas.microsoft.com/office/powerpoint/2010/main" val="2508236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title" idx="4294967295"/>
          </p:nvPr>
        </p:nvSpPr>
        <p:spPr>
          <a:xfrm>
            <a:off x="1196975" y="0"/>
            <a:ext cx="7947025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0070C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4"/>
                </a:solidFill>
              </a:rPr>
              <a:t>EXERCICE</a:t>
            </a:r>
            <a:endParaRPr dirty="0">
              <a:solidFill>
                <a:schemeClr val="accent4"/>
              </a:solidFill>
            </a:endParaRPr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04" y="116632"/>
            <a:ext cx="725050" cy="7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4207FF-839A-4AE2-A342-BC86793CC55C}"/>
              </a:ext>
            </a:extLst>
          </p:cNvPr>
          <p:cNvSpPr txBox="1"/>
          <p:nvPr/>
        </p:nvSpPr>
        <p:spPr>
          <a:xfrm>
            <a:off x="468743" y="1689084"/>
            <a:ext cx="637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Introduction à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3657D-E0DE-479B-BA84-B0846C8C9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2233116"/>
            <a:ext cx="720000" cy="7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EFF684-C225-481A-AAEC-846FAC23F3A4}"/>
              </a:ext>
            </a:extLst>
          </p:cNvPr>
          <p:cNvSpPr txBox="1"/>
          <p:nvPr/>
        </p:nvSpPr>
        <p:spPr>
          <a:xfrm>
            <a:off x="1591734" y="4422070"/>
            <a:ext cx="637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C1985-47CC-45C2-8DF3-A0E5DE7D5C56}"/>
              </a:ext>
            </a:extLst>
          </p:cNvPr>
          <p:cNvSpPr txBox="1"/>
          <p:nvPr/>
        </p:nvSpPr>
        <p:spPr>
          <a:xfrm>
            <a:off x="1540934" y="3429000"/>
            <a:ext cx="637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Selon le </a:t>
            </a:r>
            <a:r>
              <a:rPr lang="fr-FR" dirty="0" err="1"/>
              <a:t>jupyter</a:t>
            </a:r>
            <a:r>
              <a:rPr lang="fr-FR" dirty="0"/>
              <a:t> notebook - http://localhost:8888/notebooks/s2_4_python_conditions_boucles.ipynb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7F167-12B7-4650-A9B7-DB41731C1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45" y="3199470"/>
            <a:ext cx="730255" cy="6563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91C96D-E29D-4BD5-A105-3C2C5E4EA3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932" y="4247549"/>
            <a:ext cx="660499" cy="6737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FC9565-0ACC-47DF-8971-28A327A074A8}"/>
              </a:ext>
            </a:extLst>
          </p:cNvPr>
          <p:cNvSpPr txBox="1"/>
          <p:nvPr/>
        </p:nvSpPr>
        <p:spPr>
          <a:xfrm>
            <a:off x="1540934" y="2435930"/>
            <a:ext cx="637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Objectif : Utilisation des </a:t>
            </a:r>
            <a:r>
              <a:rPr lang="en-GB" dirty="0" err="1"/>
              <a:t>boucles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3DE22-4EE2-42AA-AFF2-BF19722972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2037" y="4138764"/>
            <a:ext cx="6796640" cy="243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63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JSON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550AE6-AD40-48C8-BFD5-401C3CA69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67" y="1765441"/>
            <a:ext cx="7425267" cy="332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804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title" idx="4294967295"/>
          </p:nvPr>
        </p:nvSpPr>
        <p:spPr>
          <a:xfrm>
            <a:off x="1196975" y="0"/>
            <a:ext cx="7947025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0070C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solidFill>
                  <a:schemeClr val="accent4"/>
                </a:solidFill>
              </a:rPr>
              <a:t>EXERCICE</a:t>
            </a:r>
            <a:endParaRPr dirty="0">
              <a:solidFill>
                <a:schemeClr val="accent4"/>
              </a:solidFill>
            </a:endParaRPr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04" y="116632"/>
            <a:ext cx="725050" cy="7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4207FF-839A-4AE2-A342-BC86793CC55C}"/>
              </a:ext>
            </a:extLst>
          </p:cNvPr>
          <p:cNvSpPr txBox="1"/>
          <p:nvPr/>
        </p:nvSpPr>
        <p:spPr>
          <a:xfrm>
            <a:off x="468743" y="1689084"/>
            <a:ext cx="637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Introduction à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3657D-E0DE-479B-BA84-B0846C8C9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2233116"/>
            <a:ext cx="720000" cy="7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EFF684-C225-481A-AAEC-846FAC23F3A4}"/>
              </a:ext>
            </a:extLst>
          </p:cNvPr>
          <p:cNvSpPr txBox="1"/>
          <p:nvPr/>
        </p:nvSpPr>
        <p:spPr>
          <a:xfrm>
            <a:off x="1591734" y="4422070"/>
            <a:ext cx="637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EC1985-47CC-45C2-8DF3-A0E5DE7D5C56}"/>
              </a:ext>
            </a:extLst>
          </p:cNvPr>
          <p:cNvSpPr txBox="1"/>
          <p:nvPr/>
        </p:nvSpPr>
        <p:spPr>
          <a:xfrm>
            <a:off x="1540934" y="3429000"/>
            <a:ext cx="637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Selon le </a:t>
            </a:r>
            <a:r>
              <a:rPr lang="fr-FR" dirty="0" err="1"/>
              <a:t>jupyter</a:t>
            </a:r>
            <a:r>
              <a:rPr lang="fr-FR" dirty="0"/>
              <a:t> notebook - http://localhost:8888/notebooks/s2_5_python_json.ipynb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7F167-12B7-4650-A9B7-DB41731C1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45" y="3199470"/>
            <a:ext cx="730255" cy="6563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91C96D-E29D-4BD5-A105-3C2C5E4EA3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932" y="4247549"/>
            <a:ext cx="660499" cy="6737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FC9565-0ACC-47DF-8971-28A327A074A8}"/>
              </a:ext>
            </a:extLst>
          </p:cNvPr>
          <p:cNvSpPr txBox="1"/>
          <p:nvPr/>
        </p:nvSpPr>
        <p:spPr>
          <a:xfrm>
            <a:off x="1540934" y="2435930"/>
            <a:ext cx="637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Objectif : Utiliser des </a:t>
            </a:r>
            <a:r>
              <a:rPr lang="en-GB" dirty="0" err="1"/>
              <a:t>fichier</a:t>
            </a:r>
            <a:r>
              <a:rPr lang="en-GB" dirty="0"/>
              <a:t> JSON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373F2-295C-4B5E-BFEF-FD2DA4BD5F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3621" y="4279757"/>
            <a:ext cx="5911969" cy="231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910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Les fonctions</a:t>
            </a: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fr-C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D04C48-3FD4-4127-A13F-DD3A03984C7B}"/>
              </a:ext>
            </a:extLst>
          </p:cNvPr>
          <p:cNvSpPr txBox="1"/>
          <p:nvPr/>
        </p:nvSpPr>
        <p:spPr>
          <a:xfrm>
            <a:off x="996315" y="6414552"/>
            <a:ext cx="4705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dirty="0"/>
              <a:t>http://localhost:8888/notebooks/s2_1_python_intro.ipynb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D4D98D-FFEC-461A-9B7F-EF09D9179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767" y="1529204"/>
            <a:ext cx="4705350" cy="455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36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Introduction</a:t>
            </a:r>
            <a:endParaRPr lang="fr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799788-8096-4AB5-AF5E-B0A1AC50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88" y="2056361"/>
            <a:ext cx="7113224" cy="2109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966300-7F03-4D26-88EE-8F549222AC1C}"/>
              </a:ext>
            </a:extLst>
          </p:cNvPr>
          <p:cNvSpPr txBox="1"/>
          <p:nvPr/>
        </p:nvSpPr>
        <p:spPr>
          <a:xfrm>
            <a:off x="448733" y="1532664"/>
            <a:ext cx="3691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Fonctionnalités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7A18B5-0ADF-492F-B384-3EDAC53882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965" b="9084"/>
          <a:stretch/>
        </p:blipFill>
        <p:spPr>
          <a:xfrm>
            <a:off x="2458344" y="4012102"/>
            <a:ext cx="1883128" cy="332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30C734-92FC-4465-89FD-D17172A64A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75" b="62598"/>
          <a:stretch/>
        </p:blipFill>
        <p:spPr>
          <a:xfrm>
            <a:off x="4693771" y="3985260"/>
            <a:ext cx="1883128" cy="5384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BBD076-AA89-4150-B69D-CB63E85884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839"/>
          <a:stretch/>
        </p:blipFill>
        <p:spPr>
          <a:xfrm>
            <a:off x="3752207" y="5807548"/>
            <a:ext cx="1883128" cy="2535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55FB3-5F08-46CE-AAEC-207BBB0295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900" b="35384"/>
          <a:stretch/>
        </p:blipFill>
        <p:spPr>
          <a:xfrm>
            <a:off x="4693771" y="4528618"/>
            <a:ext cx="1883128" cy="327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B84007-DA60-4693-B446-52FECE965B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5238"/>
          <a:stretch/>
        </p:blipFill>
        <p:spPr>
          <a:xfrm>
            <a:off x="3399908" y="1453716"/>
            <a:ext cx="1883128" cy="3077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520602-B4FF-4D47-A2AB-DB4779D8E9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167" b="22071"/>
          <a:stretch/>
        </p:blipFill>
        <p:spPr>
          <a:xfrm>
            <a:off x="4704213" y="4830744"/>
            <a:ext cx="1883128" cy="3077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4AD2DEE-AFC3-400D-B6B4-3033FBD176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462" b="46822"/>
          <a:stretch/>
        </p:blipFill>
        <p:spPr>
          <a:xfrm>
            <a:off x="3399908" y="1723803"/>
            <a:ext cx="1883128" cy="32766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07EB487-CF21-439A-A595-B6184B6CBC73}"/>
              </a:ext>
            </a:extLst>
          </p:cNvPr>
          <p:cNvCxnSpPr/>
          <p:nvPr/>
        </p:nvCxnSpPr>
        <p:spPr>
          <a:xfrm flipV="1">
            <a:off x="3048000" y="3009900"/>
            <a:ext cx="0" cy="883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9EBDF8-D065-4749-8C96-BB83F628CB22}"/>
              </a:ext>
            </a:extLst>
          </p:cNvPr>
          <p:cNvCxnSpPr>
            <a:cxnSpLocks/>
          </p:cNvCxnSpPr>
          <p:nvPr/>
        </p:nvCxnSpPr>
        <p:spPr>
          <a:xfrm flipV="1">
            <a:off x="5516880" y="3460740"/>
            <a:ext cx="0" cy="433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055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Introduction</a:t>
            </a:r>
            <a:endParaRPr lang="fr-C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784328-B1BD-434A-9140-E27D3FDD2D69}"/>
              </a:ext>
            </a:extLst>
          </p:cNvPr>
          <p:cNvSpPr txBox="1"/>
          <p:nvPr/>
        </p:nvSpPr>
        <p:spPr>
          <a:xfrm>
            <a:off x="922020" y="1628478"/>
            <a:ext cx="45567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Inventé aux Pays-Bas, au début des années 90 par Guido van </a:t>
            </a:r>
            <a:r>
              <a:rPr lang="fr-CH" dirty="0" err="1"/>
              <a:t>Rossum</a:t>
            </a:r>
            <a:r>
              <a:rPr lang="fr-CH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Nommé d'après les Monty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Open Source depuis le début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Considéré comme un langage de script, mais il est bien plus que cela.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Évolutif, orienté objet et fonctionnel depuis le début.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Utilisé par Google dès le début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De plus en plus populaire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6721823-F964-4311-9376-E56E17ECC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700" y="1866900"/>
            <a:ext cx="28448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4729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Introduction</a:t>
            </a:r>
            <a:endParaRPr lang="fr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797D41-FC89-4409-AEC2-A7D2AF4C7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04" y="1885734"/>
            <a:ext cx="8354591" cy="30865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A49DA2-2993-4424-8C59-92BCF019111E}"/>
              </a:ext>
            </a:extLst>
          </p:cNvPr>
          <p:cNvSpPr txBox="1"/>
          <p:nvPr/>
        </p:nvSpPr>
        <p:spPr>
          <a:xfrm>
            <a:off x="939800" y="6337310"/>
            <a:ext cx="6235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dirty="0"/>
              <a:t>https://www.jetbrains.com/lp/devecosystem-2020/python/</a:t>
            </a:r>
          </a:p>
        </p:txBody>
      </p:sp>
    </p:spTree>
    <p:extLst>
      <p:ext uri="{BB962C8B-B14F-4D97-AF65-F5344CB8AC3E}">
        <p14:creationId xmlns:p14="http://schemas.microsoft.com/office/powerpoint/2010/main" val="3785122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1196977" y="0"/>
            <a:ext cx="7947023" cy="1196975"/>
          </a:xfrm>
          <a:prstGeom prst="rect">
            <a:avLst/>
          </a:prstGeom>
          <a:gradFill>
            <a:gsLst>
              <a:gs pos="0">
                <a:srgbClr val="FFFFFF">
                  <a:alpha val="45882"/>
                </a:srgbClr>
              </a:gs>
              <a:gs pos="100000">
                <a:srgbClr val="FF3300">
                  <a:alpha val="6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>
                <a:latin typeface="Century Gothic"/>
                <a:ea typeface="Century Gothic"/>
                <a:cs typeface="Century Gothic"/>
                <a:sym typeface="Century Gothic"/>
              </a:rPr>
              <a:t>Introduction </a:t>
            </a:r>
            <a:endParaRPr lang="fr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552A5-E467-435C-A85C-19391A2190AD}"/>
              </a:ext>
            </a:extLst>
          </p:cNvPr>
          <p:cNvSpPr txBox="1"/>
          <p:nvPr/>
        </p:nvSpPr>
        <p:spPr>
          <a:xfrm>
            <a:off x="561974" y="1339602"/>
            <a:ext cx="794702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Python est préinstallé sur la plupart des systèmes Unix, y compris Linux et MAC OS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Python est aussi installé via d’autre application (QGIS, ArcGIS, FME, …) </a:t>
            </a:r>
          </a:p>
          <a:p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Téléchargement à partir de </a:t>
            </a:r>
            <a:r>
              <a:rPr lang="fr-CH" dirty="0">
                <a:hlinkClick r:id="rId3"/>
              </a:rPr>
              <a:t>http://python.org/download/</a:t>
            </a: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Python est livré avec une grande bibliothèque de modules standard.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Il existe plusieurs options pour écrire du code python</a:t>
            </a:r>
          </a:p>
          <a:p>
            <a:pPr lvl="5"/>
            <a:r>
              <a:rPr lang="fr-CH" dirty="0"/>
              <a:t>	- IDLE - fonctionne bien sous Windows</a:t>
            </a:r>
          </a:p>
          <a:p>
            <a:pPr lvl="5"/>
            <a:r>
              <a:rPr lang="fr-CH" dirty="0"/>
              <a:t>	- éditeur de texte préféré (</a:t>
            </a:r>
            <a:r>
              <a:rPr lang="fr-CH" dirty="0" err="1"/>
              <a:t>notepad</a:t>
            </a:r>
            <a:r>
              <a:rPr lang="fr-CH" dirty="0"/>
              <a:t>++)</a:t>
            </a:r>
          </a:p>
          <a:p>
            <a:pPr lvl="5"/>
            <a:r>
              <a:rPr lang="fr-CH" dirty="0"/>
              <a:t>	- Eclipse avec </a:t>
            </a:r>
            <a:r>
              <a:rPr lang="fr-CH" dirty="0" err="1"/>
              <a:t>Pydev</a:t>
            </a:r>
            <a:r>
              <a:rPr lang="fr-CH" dirty="0"/>
              <a:t> (</a:t>
            </a:r>
            <a:r>
              <a:rPr lang="fr-CH" dirty="0">
                <a:hlinkClick r:id="rId4"/>
              </a:rPr>
              <a:t>http://pydev.sourceforge.net/</a:t>
            </a:r>
            <a:r>
              <a:rPr lang="fr-CH" dirty="0"/>
              <a:t>) ou </a:t>
            </a:r>
            <a:r>
              <a:rPr lang="fr-CH" dirty="0" err="1"/>
              <a:t>pyCharm</a:t>
            </a:r>
            <a:endParaRPr lang="fr-CH" dirty="0"/>
          </a:p>
          <a:p>
            <a:pPr lvl="5"/>
            <a:r>
              <a:rPr lang="fr-CH" dirty="0"/>
              <a:t>	- Shell</a:t>
            </a:r>
          </a:p>
          <a:p>
            <a:pPr lvl="5"/>
            <a:r>
              <a:rPr lang="fr-CH" dirty="0"/>
              <a:t>	- </a:t>
            </a:r>
            <a:r>
              <a:rPr lang="fr-CH" dirty="0" err="1"/>
              <a:t>jupyter</a:t>
            </a:r>
            <a:r>
              <a:rPr lang="fr-CH" dirty="0"/>
              <a:t> notebook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F60F32-9191-4B3A-A0BA-B6F721D7C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227" y="4145280"/>
            <a:ext cx="3762141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2170698"/>
      </p:ext>
    </p:extLst>
  </p:cSld>
  <p:clrMapOvr>
    <a:masterClrMapping/>
  </p:clrMapOvr>
</p:sld>
</file>

<file path=ppt/theme/theme1.xml><?xml version="1.0" encoding="utf-8"?>
<a:theme xmlns:a="http://schemas.openxmlformats.org/drawingml/2006/main" name="CF-geo">
  <a:themeElements>
    <a:clrScheme name="Kaktus 2">
      <a:dk1>
        <a:srgbClr val="000000"/>
      </a:dk1>
      <a:lt1>
        <a:srgbClr val="FFFFFF"/>
      </a:lt1>
      <a:dk2>
        <a:srgbClr val="000000"/>
      </a:dk2>
      <a:lt2>
        <a:srgbClr val="006600"/>
      </a:lt2>
      <a:accent1>
        <a:srgbClr val="F5EBC1"/>
      </a:accent1>
      <a:accent2>
        <a:srgbClr val="FFCC00"/>
      </a:accent2>
      <a:accent3>
        <a:srgbClr val="FFFFFF"/>
      </a:accent3>
      <a:accent4>
        <a:srgbClr val="000000"/>
      </a:accent4>
      <a:accent5>
        <a:srgbClr val="F9F3DD"/>
      </a:accent5>
      <a:accent6>
        <a:srgbClr val="E7B900"/>
      </a:accent6>
      <a:hlink>
        <a:srgbClr val="D4876C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1652</TotalTime>
  <Words>1845</Words>
  <Application>Microsoft Office PowerPoint</Application>
  <PresentationFormat>On-screen Show (4:3)</PresentationFormat>
  <Paragraphs>271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Century Gothic</vt:lpstr>
      <vt:lpstr>Arial Narrow</vt:lpstr>
      <vt:lpstr>Arial</vt:lpstr>
      <vt:lpstr>Arial Black</vt:lpstr>
      <vt:lpstr>Verdana</vt:lpstr>
      <vt:lpstr>Courier New</vt:lpstr>
      <vt:lpstr>Wingdings</vt:lpstr>
      <vt:lpstr>CF-geo</vt:lpstr>
      <vt:lpstr>Centre de formation géomatique suisse – organisation romande</vt:lpstr>
      <vt:lpstr>Module BXX «gestion d’entreprise»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 </vt:lpstr>
      <vt:lpstr>Introduction </vt:lpstr>
      <vt:lpstr>Introduction </vt:lpstr>
      <vt:lpstr>EXERCICE</vt:lpstr>
      <vt:lpstr>jupyter notebook </vt:lpstr>
      <vt:lpstr>jupyter notebook </vt:lpstr>
      <vt:lpstr>EXERCICE</vt:lpstr>
      <vt:lpstr>Les variables </vt:lpstr>
      <vt:lpstr>Les variables </vt:lpstr>
      <vt:lpstr>Les variables </vt:lpstr>
      <vt:lpstr>Les variables </vt:lpstr>
      <vt:lpstr>Les variables </vt:lpstr>
      <vt:lpstr>Les variables </vt:lpstr>
      <vt:lpstr>Introduction</vt:lpstr>
      <vt:lpstr>Introduction</vt:lpstr>
      <vt:lpstr>EXERCICE</vt:lpstr>
      <vt:lpstr>Les listes </vt:lpstr>
      <vt:lpstr>Les listes </vt:lpstr>
      <vt:lpstr>Les listes </vt:lpstr>
      <vt:lpstr>Les listes </vt:lpstr>
      <vt:lpstr>Les listes </vt:lpstr>
      <vt:lpstr>Les listes </vt:lpstr>
      <vt:lpstr>Les listes </vt:lpstr>
      <vt:lpstr>Les listes </vt:lpstr>
      <vt:lpstr>Les listes </vt:lpstr>
      <vt:lpstr>EXERCICE</vt:lpstr>
      <vt:lpstr>Les dictionnaires </vt:lpstr>
      <vt:lpstr>Les dictionnaires </vt:lpstr>
      <vt:lpstr>Les dictionnaires </vt:lpstr>
      <vt:lpstr>Les dictionnaires </vt:lpstr>
      <vt:lpstr>EXERCICE</vt:lpstr>
      <vt:lpstr>Les conditions </vt:lpstr>
      <vt:lpstr>Les conditions </vt:lpstr>
      <vt:lpstr>Les conditions </vt:lpstr>
      <vt:lpstr>EXERCICE</vt:lpstr>
      <vt:lpstr>EXERCICE</vt:lpstr>
      <vt:lpstr>Les boucles </vt:lpstr>
      <vt:lpstr>Les boucles </vt:lpstr>
      <vt:lpstr>Les boucles </vt:lpstr>
      <vt:lpstr>Les boucles </vt:lpstr>
      <vt:lpstr>Les boucles </vt:lpstr>
      <vt:lpstr>Les boucles </vt:lpstr>
      <vt:lpstr>EXERCICE</vt:lpstr>
      <vt:lpstr>JSON</vt:lpstr>
      <vt:lpstr>EXERCICE</vt:lpstr>
      <vt:lpstr>Les fonctions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Centre de formation géomatique suisse – organisation romande</dc:title>
  <dc:creator>Ciana Nicolas</dc:creator>
  <cp:lastModifiedBy>Régis Longchamp</cp:lastModifiedBy>
  <cp:revision>35</cp:revision>
  <dcterms:created xsi:type="dcterms:W3CDTF">2004-12-11T12:33:55Z</dcterms:created>
  <dcterms:modified xsi:type="dcterms:W3CDTF">2022-02-07T19:45:36Z</dcterms:modified>
</cp:coreProperties>
</file>